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5.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7.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8.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9.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10.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11.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12.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13.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1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15.xml" ContentType="application/vnd.openxmlformats-officedocument.theme+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16.xml" ContentType="application/vnd.openxmlformats-officedocument.theme+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17.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18.xml" ContentType="application/vnd.openxmlformats-officedocument.theme+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9.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20.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21.xml" ContentType="application/vnd.openxmlformats-officedocument.theme+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theme/theme22.xml" ContentType="application/vnd.openxmlformats-officedocument.theme+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23.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theme/theme24.xml" ContentType="application/vnd.openxmlformats-officedocument.theme+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theme/theme25.xml" ContentType="application/vnd.openxmlformats-officedocument.theme+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theme/theme26.xml" ContentType="application/vnd.openxmlformats-officedocument.theme+xml"/>
  <Override PartName="/ppt/theme/theme2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 id="2147483670" r:id="rId3"/>
    <p:sldMasterId id="2147483676" r:id="rId4"/>
    <p:sldMasterId id="2147483681" r:id="rId5"/>
    <p:sldMasterId id="2147483693" r:id="rId6"/>
    <p:sldMasterId id="2147483705" r:id="rId7"/>
    <p:sldMasterId id="2147483710" r:id="rId8"/>
    <p:sldMasterId id="2147483715" r:id="rId9"/>
    <p:sldMasterId id="2147483727" r:id="rId10"/>
    <p:sldMasterId id="2147483740" r:id="rId11"/>
    <p:sldMasterId id="2147483753" r:id="rId12"/>
    <p:sldMasterId id="2147483758" r:id="rId13"/>
    <p:sldMasterId id="2147483770" r:id="rId14"/>
    <p:sldMasterId id="2147483775" r:id="rId15"/>
    <p:sldMasterId id="2147483787" r:id="rId16"/>
    <p:sldMasterId id="2147483792" r:id="rId17"/>
    <p:sldMasterId id="2147483804" r:id="rId18"/>
    <p:sldMasterId id="2147483809" r:id="rId19"/>
    <p:sldMasterId id="2147483819" r:id="rId20"/>
    <p:sldMasterId id="2147483831" r:id="rId21"/>
    <p:sldMasterId id="2147483836" r:id="rId22"/>
    <p:sldMasterId id="2147483865" r:id="rId23"/>
    <p:sldMasterId id="2147483870" r:id="rId24"/>
    <p:sldMasterId id="2147483875" r:id="rId25"/>
    <p:sldMasterId id="2147483887" r:id="rId26"/>
  </p:sldMasterIdLst>
  <p:notesMasterIdLst>
    <p:notesMasterId r:id="rId100"/>
  </p:notesMasterIdLst>
  <p:sldIdLst>
    <p:sldId id="297" r:id="rId27"/>
    <p:sldId id="298" r:id="rId28"/>
    <p:sldId id="325" r:id="rId29"/>
    <p:sldId id="335" r:id="rId30"/>
    <p:sldId id="336" r:id="rId31"/>
    <p:sldId id="369" r:id="rId32"/>
    <p:sldId id="337" r:id="rId33"/>
    <p:sldId id="338" r:id="rId34"/>
    <p:sldId id="339" r:id="rId35"/>
    <p:sldId id="340" r:id="rId36"/>
    <p:sldId id="341" r:id="rId37"/>
    <p:sldId id="342" r:id="rId38"/>
    <p:sldId id="346" r:id="rId39"/>
    <p:sldId id="348" r:id="rId40"/>
    <p:sldId id="376" r:id="rId41"/>
    <p:sldId id="370" r:id="rId42"/>
    <p:sldId id="377" r:id="rId43"/>
    <p:sldId id="351" r:id="rId44"/>
    <p:sldId id="352" r:id="rId45"/>
    <p:sldId id="353" r:id="rId46"/>
    <p:sldId id="357" r:id="rId47"/>
    <p:sldId id="378" r:id="rId48"/>
    <p:sldId id="356" r:id="rId49"/>
    <p:sldId id="331" r:id="rId50"/>
    <p:sldId id="358" r:id="rId51"/>
    <p:sldId id="359" r:id="rId52"/>
    <p:sldId id="362" r:id="rId53"/>
    <p:sldId id="363" r:id="rId54"/>
    <p:sldId id="364" r:id="rId55"/>
    <p:sldId id="365" r:id="rId56"/>
    <p:sldId id="366" r:id="rId57"/>
    <p:sldId id="367" r:id="rId58"/>
    <p:sldId id="368" r:id="rId59"/>
    <p:sldId id="299" r:id="rId60"/>
    <p:sldId id="300" r:id="rId61"/>
    <p:sldId id="382" r:id="rId62"/>
    <p:sldId id="301" r:id="rId63"/>
    <p:sldId id="329" r:id="rId64"/>
    <p:sldId id="302" r:id="rId65"/>
    <p:sldId id="303" r:id="rId66"/>
    <p:sldId id="304" r:id="rId67"/>
    <p:sldId id="305" r:id="rId68"/>
    <p:sldId id="306" r:id="rId69"/>
    <p:sldId id="307" r:id="rId70"/>
    <p:sldId id="308" r:id="rId71"/>
    <p:sldId id="379" r:id="rId72"/>
    <p:sldId id="381" r:id="rId73"/>
    <p:sldId id="309" r:id="rId74"/>
    <p:sldId id="310" r:id="rId75"/>
    <p:sldId id="311" r:id="rId76"/>
    <p:sldId id="312" r:id="rId77"/>
    <p:sldId id="313" r:id="rId78"/>
    <p:sldId id="314" r:id="rId79"/>
    <p:sldId id="315" r:id="rId80"/>
    <p:sldId id="316" r:id="rId81"/>
    <p:sldId id="317" r:id="rId82"/>
    <p:sldId id="318" r:id="rId83"/>
    <p:sldId id="319" r:id="rId84"/>
    <p:sldId id="320" r:id="rId85"/>
    <p:sldId id="321" r:id="rId86"/>
    <p:sldId id="322" r:id="rId87"/>
    <p:sldId id="324" r:id="rId88"/>
    <p:sldId id="330" r:id="rId89"/>
    <p:sldId id="281" r:id="rId90"/>
    <p:sldId id="289" r:id="rId91"/>
    <p:sldId id="326" r:id="rId92"/>
    <p:sldId id="327" r:id="rId93"/>
    <p:sldId id="328" r:id="rId94"/>
    <p:sldId id="293" r:id="rId95"/>
    <p:sldId id="294" r:id="rId96"/>
    <p:sldId id="295" r:id="rId97"/>
    <p:sldId id="296" r:id="rId98"/>
    <p:sldId id="374" r:id="rId9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54"/>
    <p:restoredTop sz="88511" autoAdjust="0"/>
  </p:normalViewPr>
  <p:slideViewPr>
    <p:cSldViewPr snapToGrid="0">
      <p:cViewPr varScale="1">
        <p:scale>
          <a:sx n="132" d="100"/>
          <a:sy n="132" d="100"/>
        </p:scale>
        <p:origin x="1744"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Master" Target="slideMasters/slideMaster26.xml"/><Relationship Id="rId21" Type="http://schemas.openxmlformats.org/officeDocument/2006/relationships/slideMaster" Target="slideMasters/slideMaster21.xml"/><Relationship Id="rId42" Type="http://schemas.openxmlformats.org/officeDocument/2006/relationships/slide" Target="slides/slide16.xml"/><Relationship Id="rId47" Type="http://schemas.openxmlformats.org/officeDocument/2006/relationships/slide" Target="slides/slide21.xml"/><Relationship Id="rId63" Type="http://schemas.openxmlformats.org/officeDocument/2006/relationships/slide" Target="slides/slide37.xml"/><Relationship Id="rId68" Type="http://schemas.openxmlformats.org/officeDocument/2006/relationships/slide" Target="slides/slide42.xml"/><Relationship Id="rId84" Type="http://schemas.openxmlformats.org/officeDocument/2006/relationships/slide" Target="slides/slide58.xml"/><Relationship Id="rId89" Type="http://schemas.openxmlformats.org/officeDocument/2006/relationships/slide" Target="slides/slide63.xml"/><Relationship Id="rId16" Type="http://schemas.openxmlformats.org/officeDocument/2006/relationships/slideMaster" Target="slideMasters/slideMaster16.xml"/><Relationship Id="rId11" Type="http://schemas.openxmlformats.org/officeDocument/2006/relationships/slideMaster" Target="slideMasters/slideMaster11.xml"/><Relationship Id="rId32" Type="http://schemas.openxmlformats.org/officeDocument/2006/relationships/slide" Target="slides/slide6.xml"/><Relationship Id="rId37" Type="http://schemas.openxmlformats.org/officeDocument/2006/relationships/slide" Target="slides/slide11.xml"/><Relationship Id="rId53" Type="http://schemas.openxmlformats.org/officeDocument/2006/relationships/slide" Target="slides/slide27.xml"/><Relationship Id="rId58" Type="http://schemas.openxmlformats.org/officeDocument/2006/relationships/slide" Target="slides/slide32.xml"/><Relationship Id="rId74" Type="http://schemas.openxmlformats.org/officeDocument/2006/relationships/slide" Target="slides/slide48.xml"/><Relationship Id="rId79" Type="http://schemas.openxmlformats.org/officeDocument/2006/relationships/slide" Target="slides/slide53.xml"/><Relationship Id="rId102" Type="http://schemas.openxmlformats.org/officeDocument/2006/relationships/viewProps" Target="viewProps.xml"/><Relationship Id="rId5" Type="http://schemas.openxmlformats.org/officeDocument/2006/relationships/slideMaster" Target="slideMasters/slideMaster5.xml"/><Relationship Id="rId90" Type="http://schemas.openxmlformats.org/officeDocument/2006/relationships/slide" Target="slides/slide64.xml"/><Relationship Id="rId95" Type="http://schemas.openxmlformats.org/officeDocument/2006/relationships/slide" Target="slides/slide69.xml"/><Relationship Id="rId22" Type="http://schemas.openxmlformats.org/officeDocument/2006/relationships/slideMaster" Target="slideMasters/slideMaster22.xml"/><Relationship Id="rId27" Type="http://schemas.openxmlformats.org/officeDocument/2006/relationships/slide" Target="slides/slide1.xml"/><Relationship Id="rId43" Type="http://schemas.openxmlformats.org/officeDocument/2006/relationships/slide" Target="slides/slide17.xml"/><Relationship Id="rId48" Type="http://schemas.openxmlformats.org/officeDocument/2006/relationships/slide" Target="slides/slide22.xml"/><Relationship Id="rId64" Type="http://schemas.openxmlformats.org/officeDocument/2006/relationships/slide" Target="slides/slide38.xml"/><Relationship Id="rId69" Type="http://schemas.openxmlformats.org/officeDocument/2006/relationships/slide" Target="slides/slide43.xml"/><Relationship Id="rId80" Type="http://schemas.openxmlformats.org/officeDocument/2006/relationships/slide" Target="slides/slide54.xml"/><Relationship Id="rId85" Type="http://schemas.openxmlformats.org/officeDocument/2006/relationships/slide" Target="slides/slide59.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7.xml"/><Relationship Id="rId38" Type="http://schemas.openxmlformats.org/officeDocument/2006/relationships/slide" Target="slides/slide12.xml"/><Relationship Id="rId46" Type="http://schemas.openxmlformats.org/officeDocument/2006/relationships/slide" Target="slides/slide20.xml"/><Relationship Id="rId59" Type="http://schemas.openxmlformats.org/officeDocument/2006/relationships/slide" Target="slides/slide33.xml"/><Relationship Id="rId67" Type="http://schemas.openxmlformats.org/officeDocument/2006/relationships/slide" Target="slides/slide41.xml"/><Relationship Id="rId103" Type="http://schemas.openxmlformats.org/officeDocument/2006/relationships/theme" Target="theme/theme1.xml"/><Relationship Id="rId20" Type="http://schemas.openxmlformats.org/officeDocument/2006/relationships/slideMaster" Target="slideMasters/slideMaster20.xml"/><Relationship Id="rId41" Type="http://schemas.openxmlformats.org/officeDocument/2006/relationships/slide" Target="slides/slide15.xml"/><Relationship Id="rId54" Type="http://schemas.openxmlformats.org/officeDocument/2006/relationships/slide" Target="slides/slide28.xml"/><Relationship Id="rId62" Type="http://schemas.openxmlformats.org/officeDocument/2006/relationships/slide" Target="slides/slide36.xml"/><Relationship Id="rId70" Type="http://schemas.openxmlformats.org/officeDocument/2006/relationships/slide" Target="slides/slide44.xml"/><Relationship Id="rId75" Type="http://schemas.openxmlformats.org/officeDocument/2006/relationships/slide" Target="slides/slide49.xml"/><Relationship Id="rId83" Type="http://schemas.openxmlformats.org/officeDocument/2006/relationships/slide" Target="slides/slide57.xml"/><Relationship Id="rId88" Type="http://schemas.openxmlformats.org/officeDocument/2006/relationships/slide" Target="slides/slide62.xml"/><Relationship Id="rId91" Type="http://schemas.openxmlformats.org/officeDocument/2006/relationships/slide" Target="slides/slide65.xml"/><Relationship Id="rId96" Type="http://schemas.openxmlformats.org/officeDocument/2006/relationships/slide" Target="slides/slide70.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2.xml"/><Relationship Id="rId36" Type="http://schemas.openxmlformats.org/officeDocument/2006/relationships/slide" Target="slides/slide10.xml"/><Relationship Id="rId49" Type="http://schemas.openxmlformats.org/officeDocument/2006/relationships/slide" Target="slides/slide23.xml"/><Relationship Id="rId57" Type="http://schemas.openxmlformats.org/officeDocument/2006/relationships/slide" Target="slides/slide31.xml"/><Relationship Id="rId10" Type="http://schemas.openxmlformats.org/officeDocument/2006/relationships/slideMaster" Target="slideMasters/slideMaster10.xml"/><Relationship Id="rId31" Type="http://schemas.openxmlformats.org/officeDocument/2006/relationships/slide" Target="slides/slide5.xml"/><Relationship Id="rId44" Type="http://schemas.openxmlformats.org/officeDocument/2006/relationships/slide" Target="slides/slide18.xml"/><Relationship Id="rId52" Type="http://schemas.openxmlformats.org/officeDocument/2006/relationships/slide" Target="slides/slide26.xml"/><Relationship Id="rId60" Type="http://schemas.openxmlformats.org/officeDocument/2006/relationships/slide" Target="slides/slide34.xml"/><Relationship Id="rId65" Type="http://schemas.openxmlformats.org/officeDocument/2006/relationships/slide" Target="slides/slide39.xml"/><Relationship Id="rId73" Type="http://schemas.openxmlformats.org/officeDocument/2006/relationships/slide" Target="slides/slide47.xml"/><Relationship Id="rId78" Type="http://schemas.openxmlformats.org/officeDocument/2006/relationships/slide" Target="slides/slide52.xml"/><Relationship Id="rId81" Type="http://schemas.openxmlformats.org/officeDocument/2006/relationships/slide" Target="slides/slide55.xml"/><Relationship Id="rId86" Type="http://schemas.openxmlformats.org/officeDocument/2006/relationships/slide" Target="slides/slide60.xml"/><Relationship Id="rId94" Type="http://schemas.openxmlformats.org/officeDocument/2006/relationships/slide" Target="slides/slide68.xml"/><Relationship Id="rId99" Type="http://schemas.openxmlformats.org/officeDocument/2006/relationships/slide" Target="slides/slide73.xml"/><Relationship Id="rId10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39" Type="http://schemas.openxmlformats.org/officeDocument/2006/relationships/slide" Target="slides/slide13.xml"/><Relationship Id="rId34" Type="http://schemas.openxmlformats.org/officeDocument/2006/relationships/slide" Target="slides/slide8.xml"/><Relationship Id="rId50" Type="http://schemas.openxmlformats.org/officeDocument/2006/relationships/slide" Target="slides/slide24.xml"/><Relationship Id="rId55" Type="http://schemas.openxmlformats.org/officeDocument/2006/relationships/slide" Target="slides/slide29.xml"/><Relationship Id="rId76" Type="http://schemas.openxmlformats.org/officeDocument/2006/relationships/slide" Target="slides/slide50.xml"/><Relationship Id="rId97" Type="http://schemas.openxmlformats.org/officeDocument/2006/relationships/slide" Target="slides/slide71.xml"/><Relationship Id="rId104" Type="http://schemas.openxmlformats.org/officeDocument/2006/relationships/tableStyles" Target="tableStyles.xml"/><Relationship Id="rId7" Type="http://schemas.openxmlformats.org/officeDocument/2006/relationships/slideMaster" Target="slideMasters/slideMaster7.xml"/><Relationship Id="rId71" Type="http://schemas.openxmlformats.org/officeDocument/2006/relationships/slide" Target="slides/slide45.xml"/><Relationship Id="rId92" Type="http://schemas.openxmlformats.org/officeDocument/2006/relationships/slide" Target="slides/slide66.xml"/><Relationship Id="rId2" Type="http://schemas.openxmlformats.org/officeDocument/2006/relationships/slideMaster" Target="slideMasters/slideMaster2.xml"/><Relationship Id="rId29" Type="http://schemas.openxmlformats.org/officeDocument/2006/relationships/slide" Target="slides/slide3.xml"/><Relationship Id="rId24" Type="http://schemas.openxmlformats.org/officeDocument/2006/relationships/slideMaster" Target="slideMasters/slideMaster24.xml"/><Relationship Id="rId40" Type="http://schemas.openxmlformats.org/officeDocument/2006/relationships/slide" Target="slides/slide14.xml"/><Relationship Id="rId45" Type="http://schemas.openxmlformats.org/officeDocument/2006/relationships/slide" Target="slides/slide19.xml"/><Relationship Id="rId66" Type="http://schemas.openxmlformats.org/officeDocument/2006/relationships/slide" Target="slides/slide40.xml"/><Relationship Id="rId87" Type="http://schemas.openxmlformats.org/officeDocument/2006/relationships/slide" Target="slides/slide61.xml"/><Relationship Id="rId61" Type="http://schemas.openxmlformats.org/officeDocument/2006/relationships/slide" Target="slides/slide35.xml"/><Relationship Id="rId82" Type="http://schemas.openxmlformats.org/officeDocument/2006/relationships/slide" Target="slides/slide56.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30" Type="http://schemas.openxmlformats.org/officeDocument/2006/relationships/slide" Target="slides/slide4.xml"/><Relationship Id="rId35" Type="http://schemas.openxmlformats.org/officeDocument/2006/relationships/slide" Target="slides/slide9.xml"/><Relationship Id="rId56" Type="http://schemas.openxmlformats.org/officeDocument/2006/relationships/slide" Target="slides/slide30.xml"/><Relationship Id="rId77" Type="http://schemas.openxmlformats.org/officeDocument/2006/relationships/slide" Target="slides/slide51.xml"/><Relationship Id="rId100" Type="http://schemas.openxmlformats.org/officeDocument/2006/relationships/notesMaster" Target="notesMasters/notesMaster1.xml"/><Relationship Id="rId8" Type="http://schemas.openxmlformats.org/officeDocument/2006/relationships/slideMaster" Target="slideMasters/slideMaster8.xml"/><Relationship Id="rId51" Type="http://schemas.openxmlformats.org/officeDocument/2006/relationships/slide" Target="slides/slide25.xml"/><Relationship Id="rId72" Type="http://schemas.openxmlformats.org/officeDocument/2006/relationships/slide" Target="slides/slide46.xml"/><Relationship Id="rId93" Type="http://schemas.openxmlformats.org/officeDocument/2006/relationships/slide" Target="slides/slide67.xml"/><Relationship Id="rId98" Type="http://schemas.openxmlformats.org/officeDocument/2006/relationships/slide" Target="slides/slide72.xml"/><Relationship Id="rId3" Type="http://schemas.openxmlformats.org/officeDocument/2006/relationships/slideMaster" Target="slideMasters/slideMaster3.xml"/></Relationships>
</file>

<file path=ppt/media/image1.png>
</file>

<file path=ppt/media/image135.jpeg>
</file>

<file path=ppt/media/image136.png>
</file>

<file path=ppt/media/image137.png>
</file>

<file path=ppt/media/image138.png>
</file>

<file path=ppt/media/image139.png>
</file>

<file path=ppt/media/image18.jpeg>
</file>

<file path=ppt/media/image2.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png>
</file>

<file path=ppt/media/image39.png>
</file>

<file path=ppt/media/image40.jpeg>
</file>

<file path=ppt/media/image41.png>
</file>

<file path=ppt/media/image42.jpeg>
</file>

<file path=ppt/media/image52.jpeg>
</file>

<file path=ppt/media/image74.jpeg>
</file>

<file path=ppt/media/image76.jpeg>
</file>

<file path=ppt/media/image77.jpeg>
</file>

<file path=ppt/notesMasters/_rels/notesMaster1.xml.rels><?xml version="1.0" encoding="UTF-8" standalone="yes"?>
<Relationships xmlns="http://schemas.openxmlformats.org/package/2006/relationships"><Relationship Id="rId1" Type="http://schemas.openxmlformats.org/officeDocument/2006/relationships/theme" Target="../theme/theme2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mbria"/>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mbria"/>
              </a:defRPr>
            </a:lvl1pPr>
          </a:lstStyle>
          <a:p>
            <a:fld id="{779E4FFE-B5E1-4C5A-A15E-9F35BB1D54AB}" type="datetimeFigureOut">
              <a:rPr lang="en-US" smtClean="0"/>
              <a:pPr/>
              <a:t>11/6/23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mbria"/>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mbria"/>
              </a:defRPr>
            </a:lvl1pPr>
          </a:lstStyle>
          <a:p>
            <a:fld id="{5DD433D1-433E-43CF-899E-D39450BCF538}" type="slidenum">
              <a:rPr lang="en-US" smtClean="0"/>
              <a:pPr/>
              <a:t>‹#›</a:t>
            </a:fld>
            <a:endParaRPr lang="en-US" dirty="0"/>
          </a:p>
        </p:txBody>
      </p:sp>
    </p:spTree>
    <p:extLst>
      <p:ext uri="{BB962C8B-B14F-4D97-AF65-F5344CB8AC3E}">
        <p14:creationId xmlns:p14="http://schemas.microsoft.com/office/powerpoint/2010/main" val="413864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mbria"/>
        <a:ea typeface="+mn-ea"/>
        <a:cs typeface="+mn-cs"/>
      </a:defRPr>
    </a:lvl1pPr>
    <a:lvl2pPr marL="457200" algn="l" defTabSz="914400" rtl="0" eaLnBrk="1" latinLnBrk="0" hangingPunct="1">
      <a:defRPr sz="1200" kern="1200">
        <a:solidFill>
          <a:schemeClr val="tx1"/>
        </a:solidFill>
        <a:latin typeface="Cambria"/>
        <a:ea typeface="+mn-ea"/>
        <a:cs typeface="+mn-cs"/>
      </a:defRPr>
    </a:lvl2pPr>
    <a:lvl3pPr marL="914400" algn="l" defTabSz="914400" rtl="0" eaLnBrk="1" latinLnBrk="0" hangingPunct="1">
      <a:defRPr sz="1200" kern="1200">
        <a:solidFill>
          <a:schemeClr val="tx1"/>
        </a:solidFill>
        <a:latin typeface="Cambria"/>
        <a:ea typeface="+mn-ea"/>
        <a:cs typeface="+mn-cs"/>
      </a:defRPr>
    </a:lvl3pPr>
    <a:lvl4pPr marL="1371600" algn="l" defTabSz="914400" rtl="0" eaLnBrk="1" latinLnBrk="0" hangingPunct="1">
      <a:defRPr sz="1200" kern="1200">
        <a:solidFill>
          <a:schemeClr val="tx1"/>
        </a:solidFill>
        <a:latin typeface="Cambria"/>
        <a:ea typeface="+mn-ea"/>
        <a:cs typeface="+mn-cs"/>
      </a:defRPr>
    </a:lvl4pPr>
    <a:lvl5pPr marL="1828800" algn="l" defTabSz="914400" rtl="0" eaLnBrk="1" latinLnBrk="0" hangingPunct="1">
      <a:defRPr sz="1200" kern="1200">
        <a:solidFill>
          <a:schemeClr val="tx1"/>
        </a:solidFill>
        <a:latin typeface="Cambria"/>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1459961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48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attempt to make housing more affordable in the city has, ironically, made housing harder to obtain, encouraged the building of upscale properties, as opposed to low-income units, and created a set of behaviors among landlords that is inconsistent with the ideals of justice and affordability that rent control was designed to address. </a:t>
            </a:r>
          </a:p>
          <a:p>
            <a:endParaRPr lang="en-US" altLang="en-US" dirty="0"/>
          </a:p>
          <a:p>
            <a:r>
              <a:rPr lang="en-US" altLang="en-US" dirty="0"/>
              <a:t>As with any price ceiling, rent control causes a shortage to develop. Because rent-controlled apartments are vacated slowly, the supply of units contracts in the long run, which causes the supply curve to become more elastic. Demand also becomes more elastic in the long run, causing the quantity demanded to rise. The combination of fewer units available to rent and more consumers looking to find rent-controlled units leads to a larger shortage in the long run.</a:t>
            </a:r>
          </a:p>
        </p:txBody>
      </p:sp>
    </p:spTree>
    <p:extLst>
      <p:ext uri="{BB962C8B-B14F-4D97-AF65-F5344CB8AC3E}">
        <p14:creationId xmlns:p14="http://schemas.microsoft.com/office/powerpoint/2010/main" val="461559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ja-JP" sz="800" b="1" dirty="0"/>
              <a:t>"Beyond the Book" Slide</a:t>
            </a:r>
            <a:r>
              <a:rPr lang="en-US" altLang="ja-JP" sz="800" dirty="0"/>
              <a:t> </a:t>
            </a:r>
          </a:p>
          <a:p>
            <a:pPr>
              <a:lnSpc>
                <a:spcPct val="80000"/>
              </a:lnSpc>
            </a:pPr>
            <a:r>
              <a:rPr lang="en-US" altLang="en-US" sz="800" dirty="0"/>
              <a:t>When rich people live in rent-controlled units, we have to ask if it really is the intended (and best) allocation of that resource.</a:t>
            </a:r>
          </a:p>
          <a:p>
            <a:pPr>
              <a:lnSpc>
                <a:spcPct val="80000"/>
              </a:lnSpc>
            </a:pPr>
            <a:endParaRPr lang="en-US" altLang="en-US" sz="800" dirty="0"/>
          </a:p>
          <a:p>
            <a:pPr>
              <a:lnSpc>
                <a:spcPct val="80000"/>
              </a:lnSpc>
            </a:pPr>
            <a:r>
              <a:rPr lang="en-US" altLang="en-US" sz="800" b="1" u="sng" dirty="0"/>
              <a:t>Websites</a:t>
            </a:r>
          </a:p>
          <a:p>
            <a:pPr>
              <a:lnSpc>
                <a:spcPct val="80000"/>
              </a:lnSpc>
            </a:pPr>
            <a:r>
              <a:rPr lang="en-US" altLang="en-US" sz="800" b="1" dirty="0"/>
              <a:t>Top bullet:</a:t>
            </a:r>
            <a:endParaRPr lang="en-US" altLang="en-US" sz="800" dirty="0"/>
          </a:p>
          <a:p>
            <a:pPr>
              <a:lnSpc>
                <a:spcPct val="80000"/>
              </a:lnSpc>
            </a:pPr>
            <a:r>
              <a:rPr lang="en-US" altLang="en-US" sz="800" dirty="0"/>
              <a:t>http://www.spoa.com/pages/03rent-control.html</a:t>
            </a:r>
          </a:p>
          <a:p>
            <a:pPr>
              <a:lnSpc>
                <a:spcPct val="80000"/>
              </a:lnSpc>
            </a:pPr>
            <a:r>
              <a:rPr lang="en-US" altLang="en-US" sz="800" dirty="0"/>
              <a:t>http://www.tenant.net/Alerts/Guide/press/nypress/tucker.html</a:t>
            </a:r>
          </a:p>
          <a:p>
            <a:pPr>
              <a:lnSpc>
                <a:spcPct val="80000"/>
              </a:lnSpc>
            </a:pPr>
            <a:endParaRPr lang="en-US" altLang="en-US" sz="800" dirty="0"/>
          </a:p>
          <a:p>
            <a:pPr>
              <a:lnSpc>
                <a:spcPct val="80000"/>
              </a:lnSpc>
            </a:pPr>
            <a:r>
              <a:rPr lang="en-US" altLang="en-US" sz="800" b="1" dirty="0"/>
              <a:t>Bottom bullet:</a:t>
            </a:r>
          </a:p>
          <a:p>
            <a:pPr>
              <a:lnSpc>
                <a:spcPct val="80000"/>
              </a:lnSpc>
            </a:pPr>
            <a:r>
              <a:rPr lang="en-US" altLang="en-US" sz="800" dirty="0"/>
              <a:t>http://www.cato.org/pubs/pas/pa-274.html</a:t>
            </a:r>
          </a:p>
          <a:p>
            <a:pPr>
              <a:lnSpc>
                <a:spcPct val="80000"/>
              </a:lnSpc>
            </a:pPr>
            <a:endParaRPr lang="en-US" altLang="en-US" sz="800" dirty="0"/>
          </a:p>
          <a:p>
            <a:pPr>
              <a:lnSpc>
                <a:spcPct val="80000"/>
              </a:lnSpc>
            </a:pPr>
            <a:r>
              <a:rPr lang="en-US" altLang="en-US" sz="800" b="1" dirty="0"/>
              <a:t>From the cato.org site:</a:t>
            </a:r>
          </a:p>
          <a:p>
            <a:pPr>
              <a:lnSpc>
                <a:spcPct val="80000"/>
              </a:lnSpc>
            </a:pPr>
            <a:r>
              <a:rPr lang="en-US" altLang="en-US" sz="800" dirty="0"/>
              <a:t>There can be no doubt that rent control creates housing shortages. For almost 20 years, national vacancy rates have been at or above 7 %, a figure generally considered normal. Cities such as Dallas, Houston, and Phoenix, where development is welcomed, have often had vacancy rates above 15 percent. In these areas of the country, there usually is a surplus of housing rather than a shortage. Landlords commonly advertise "move-in specials," where rent is reduced for the first month or even where they pay moving expenses. </a:t>
            </a:r>
          </a:p>
          <a:p>
            <a:pPr>
              <a:lnSpc>
                <a:spcPct val="80000"/>
              </a:lnSpc>
            </a:pPr>
            <a:endParaRPr lang="en-US" altLang="en-US" sz="800" dirty="0"/>
          </a:p>
          <a:p>
            <a:pPr>
              <a:lnSpc>
                <a:spcPct val="80000"/>
              </a:lnSpc>
            </a:pPr>
            <a:r>
              <a:rPr lang="en-US" altLang="en-US" sz="800" dirty="0"/>
              <a:t>In rent-controlled cities, on the other hand, vacancy rates have been uniformly below normal. New York City has not had a vacancy rate above 5% since World War II. (The state's rent-control law, supposedly temporary, would automatically expire if it did.) Before giving up rent control, Boston's vacancy rate was below 4%. (There are no figures as of yet on the rate since rent control ended.) In rent-controlled San Francisco, the vacancy rate is generally around 2%, and in San Jose the rate is 1%, the nation's lowest. Meanwhile, comparable non-rent-controlled cities, such as Chicago, Philadelphia, San Diego, and Seattle, have normal vacancy rates at or above 7%. </a:t>
            </a:r>
          </a:p>
          <a:p>
            <a:pPr>
              <a:lnSpc>
                <a:spcPct val="80000"/>
              </a:lnSpc>
            </a:pPr>
            <a:endParaRPr lang="en-US" altLang="en-US" sz="800" dirty="0"/>
          </a:p>
          <a:p>
            <a:pPr>
              <a:lnSpc>
                <a:spcPct val="80000"/>
              </a:lnSpc>
            </a:pPr>
            <a:r>
              <a:rPr lang="en-US" altLang="en-US" sz="800" dirty="0"/>
              <a:t>Rent-controlled cities absorb these shortages in a variety of ways. Higher rates of homelessness are a manifestation of rent control. Another is the traditional difficulty individuals have in finding a new apartment in these cities. An article in </a:t>
            </a:r>
            <a:r>
              <a:rPr lang="en-US" altLang="en-US" sz="800" i="1" dirty="0"/>
              <a:t>New York</a:t>
            </a:r>
            <a:r>
              <a:rPr lang="en-US" altLang="en-US" sz="800" dirty="0"/>
              <a:t> </a:t>
            </a:r>
            <a:r>
              <a:rPr lang="en-US" altLang="en-US" sz="800" i="1" dirty="0"/>
              <a:t>Magazine</a:t>
            </a:r>
            <a:r>
              <a:rPr lang="en-US" altLang="en-US" sz="800" dirty="0"/>
              <a:t> entitled, "Finding an Apartment (Seriously)," recommended such techniques as "joining a church or synagogue" as a useful technique in meeting people who might provide good leads on an apartment. Young people who migrate to New York or San Francisco usually must settle for paying $600 a month to share a two-bedroom apartment with several other people or commuting from a nearby city. Crowding is a manifestation of rent control.</a:t>
            </a:r>
          </a:p>
        </p:txBody>
      </p:sp>
    </p:spTree>
    <p:extLst>
      <p:ext uri="{BB962C8B-B14F-4D97-AF65-F5344CB8AC3E}">
        <p14:creationId xmlns:p14="http://schemas.microsoft.com/office/powerpoint/2010/main" val="38914704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71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price floor is below the equilibrium price so the price floor is non-binding. Since the actual market price is above the legally established minimum price, the price floor does not prevent the market from reaching point e. Consequently, the price floor has no impact on the functioning of the market. Price is regulated by supply and demand as long as the equilibrium remains above the price floor.</a:t>
            </a:r>
          </a:p>
          <a:p>
            <a:endParaRPr lang="en-US" altLang="en-US" dirty="0"/>
          </a:p>
        </p:txBody>
      </p:sp>
    </p:spTree>
    <p:extLst>
      <p:ext uri="{BB962C8B-B14F-4D97-AF65-F5344CB8AC3E}">
        <p14:creationId xmlns:p14="http://schemas.microsoft.com/office/powerpoint/2010/main" val="281967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71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A binding price floor creates a surplus. This has two unintended consequences: a smaller demand than the equilibrium quantity (Q</a:t>
            </a:r>
            <a:r>
              <a:rPr lang="en-US" altLang="en-US" baseline="-25000" dirty="0"/>
              <a:t>D</a:t>
            </a:r>
            <a:r>
              <a:rPr lang="en-US" altLang="en-US" dirty="0"/>
              <a:t> &lt; Q</a:t>
            </a:r>
            <a:r>
              <a:rPr lang="en-US" altLang="en-US" baseline="-25000" dirty="0"/>
              <a:t>E</a:t>
            </a:r>
            <a:r>
              <a:rPr lang="en-US" altLang="en-US" dirty="0"/>
              <a:t>), and a lower black-market price to eliminate the glut of the product.</a:t>
            </a:r>
          </a:p>
          <a:p>
            <a:endParaRPr lang="en-US" altLang="en-US" dirty="0"/>
          </a:p>
        </p:txBody>
      </p:sp>
    </p:spTree>
    <p:extLst>
      <p:ext uri="{BB962C8B-B14F-4D97-AF65-F5344CB8AC3E}">
        <p14:creationId xmlns:p14="http://schemas.microsoft.com/office/powerpoint/2010/main" val="189991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BF1ECCB-E7C1-45BA-AEAF-F32ED7173C9D}" type="slidenum">
              <a:rPr lang="en-US" altLang="en-US">
                <a:solidFill>
                  <a:srgbClr val="000000"/>
                </a:solidFill>
              </a:rPr>
              <a:pPr/>
              <a:t>16</a:t>
            </a:fld>
            <a:endParaRPr lang="en-US" altLang="en-US">
              <a:solidFill>
                <a:srgbClr val="000000"/>
              </a:solidFill>
            </a:endParaRPr>
          </a:p>
        </p:txBody>
      </p:sp>
      <p:sp>
        <p:nvSpPr>
          <p:cNvPr id="190466" name="Rectangle 2"/>
          <p:cNvSpPr>
            <a:spLocks noGrp="1" noRot="1" noChangeAspect="1" noChangeArrowheads="1" noTextEdit="1"/>
          </p:cNvSpPr>
          <p:nvPr>
            <p:ph type="sldImg"/>
          </p:nvPr>
        </p:nvSpPr>
        <p:spPr>
          <a:ln/>
        </p:spPr>
      </p:sp>
      <p:sp>
        <p:nvSpPr>
          <p:cNvPr id="190467" name="Rectangle 3"/>
          <p:cNvSpPr>
            <a:spLocks noGrp="1" noChangeArrowheads="1"/>
          </p:cNvSpPr>
          <p:nvPr>
            <p:ph type="body" idx="1"/>
          </p:nvPr>
        </p:nvSpPr>
        <p:spPr/>
        <p:txBody>
          <a:bodyPr/>
          <a:lstStyle/>
          <a:p>
            <a:endParaRPr lang="en-US" altLang="en-US" b="1" dirty="0"/>
          </a:p>
        </p:txBody>
      </p:sp>
    </p:spTree>
    <p:extLst>
      <p:ext uri="{BB962C8B-B14F-4D97-AF65-F5344CB8AC3E}">
        <p14:creationId xmlns:p14="http://schemas.microsoft.com/office/powerpoint/2010/main" val="2425997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altLang="en-US" dirty="0"/>
              <a:t>When a price floor is left in place over time, supply and demand each become more elastic. This leads to a larger surplus (Q</a:t>
            </a:r>
            <a:r>
              <a:rPr lang="en-US" altLang="en-US" baseline="-25000" dirty="0"/>
              <a:t>S</a:t>
            </a:r>
            <a:r>
              <a:rPr lang="en-US" altLang="en-US" dirty="0"/>
              <a:t> &gt; Q</a:t>
            </a:r>
            <a:r>
              <a:rPr lang="en-US" altLang="en-US" baseline="-25000" dirty="0"/>
              <a:t>D</a:t>
            </a:r>
            <a:r>
              <a:rPr lang="en-US" altLang="en-US" dirty="0"/>
              <a:t>) in the long run. Since sellers are unable to sell all that they produce at $6 per gallon, a black market develops in order to eliminate the glut of milk.</a:t>
            </a:r>
          </a:p>
          <a:p>
            <a:pPr>
              <a:lnSpc>
                <a:spcPct val="90000"/>
              </a:lnSpc>
            </a:pPr>
            <a:endParaRPr lang="en-US" altLang="en-US" dirty="0"/>
          </a:p>
        </p:txBody>
      </p:sp>
    </p:spTree>
    <p:extLst>
      <p:ext uri="{BB962C8B-B14F-4D97-AF65-F5344CB8AC3E}">
        <p14:creationId xmlns:p14="http://schemas.microsoft.com/office/powerpoint/2010/main" val="2697806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This is a bit of a review from the supply and demand chapter. The point is to make a comparison to a </a:t>
            </a:r>
            <a:r>
              <a:rPr lang="en-US" altLang="en-US" b="1" dirty="0"/>
              <a:t>labor</a:t>
            </a:r>
            <a:r>
              <a:rPr lang="en-US" altLang="en-US" dirty="0"/>
              <a:t> market.</a:t>
            </a:r>
          </a:p>
        </p:txBody>
      </p:sp>
    </p:spTree>
    <p:extLst>
      <p:ext uri="{BB962C8B-B14F-4D97-AF65-F5344CB8AC3E}">
        <p14:creationId xmlns:p14="http://schemas.microsoft.com/office/powerpoint/2010/main" val="3264503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firm purchases the labor that you are willing to supply at a given wage.</a:t>
            </a:r>
          </a:p>
        </p:txBody>
      </p:sp>
    </p:spTree>
    <p:extLst>
      <p:ext uri="{BB962C8B-B14F-4D97-AF65-F5344CB8AC3E}">
        <p14:creationId xmlns:p14="http://schemas.microsoft.com/office/powerpoint/2010/main" val="4563370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minimum wage is often non-binding, or below the market wage.</a:t>
            </a:r>
          </a:p>
          <a:p>
            <a:endParaRPr lang="en-US" altLang="en-US" dirty="0"/>
          </a:p>
          <a:p>
            <a:r>
              <a:rPr lang="en-US" altLang="en-US" dirty="0"/>
              <a:t>Consider two non-binding minimum wage rates ($7 and $9); $7 an hour is far below the equilibrium wage of $10 so supply and demand will determine the wage. Suppose that politicians decide to raise the minimum wage to $9. The new minimum wage of $9 remains below the market wage so there is no impact on the labor market for workers who are willing to accept the minimum wage. Therefore, an increase in the minimum wage from $7 to $9 an hour will not create unemployment. Unemployment only occurs when the minimum wage rises above $10.</a:t>
            </a:r>
          </a:p>
        </p:txBody>
      </p:sp>
    </p:spTree>
    <p:extLst>
      <p:ext uri="{BB962C8B-B14F-4D97-AF65-F5344CB8AC3E}">
        <p14:creationId xmlns:p14="http://schemas.microsoft.com/office/powerpoint/2010/main" val="640480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48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FIGURE 5.9 Price Floors and a Binding Minimum Wage Market in the Short and Long Run </a:t>
            </a:r>
            <a:endParaRPr lang="en-US" altLang="en-US" dirty="0"/>
          </a:p>
          <a:p>
            <a:r>
              <a:rPr lang="en-US" altLang="en-US" dirty="0"/>
              <a:t>A binding minimum wage is a price floor above the current equilibrium wage, WE. At $10 per hour, the number of workers willing to supply their labor (SSR) is greater than the demand for workers (DSR). The result is a surplus of workers (which we recognize as unemployment). Since the supply of workers and demand for workers both become more elastic in the long run, unemployment expands (S</a:t>
            </a:r>
            <a:r>
              <a:rPr lang="en-US" altLang="en-US" baseline="-25000" dirty="0"/>
              <a:t>LR</a:t>
            </a:r>
            <a:r>
              <a:rPr lang="en-US" altLang="en-US" dirty="0"/>
              <a:t> &gt; D</a:t>
            </a:r>
            <a:r>
              <a:rPr lang="en-US" altLang="en-US" baseline="-25000" dirty="0"/>
              <a:t>LR</a:t>
            </a:r>
            <a:r>
              <a:rPr lang="en-US" altLang="en-US" dirty="0"/>
              <a:t>).</a:t>
            </a:r>
          </a:p>
          <a:p>
            <a:pPr eaLnBrk="1" hangingPunct="1">
              <a:spcBef>
                <a:spcPct val="0"/>
              </a:spcBef>
            </a:pPr>
            <a:endParaRPr lang="en-US" altLang="en-US" dirty="0"/>
          </a:p>
          <a:p>
            <a:pPr eaLnBrk="1" hangingPunct="1">
              <a:spcBef>
                <a:spcPct val="0"/>
              </a:spcBef>
            </a:pPr>
            <a:r>
              <a:rPr lang="en-US" altLang="en-US" dirty="0"/>
              <a:t>A binding minimum wage results in unemployment in the short run; since Q</a:t>
            </a:r>
            <a:r>
              <a:rPr lang="en-US" altLang="en-US" baseline="-25000" dirty="0"/>
              <a:t>S(SR)</a:t>
            </a:r>
            <a:r>
              <a:rPr lang="en-US" altLang="en-US" dirty="0"/>
              <a:t> &gt; Q</a:t>
            </a:r>
            <a:r>
              <a:rPr lang="en-US" altLang="en-US" baseline="-25000" dirty="0"/>
              <a:t>D(SR)</a:t>
            </a:r>
            <a:r>
              <a:rPr lang="en-US" altLang="en-US" dirty="0"/>
              <a:t>, minimum wage workers can be skilled or unskilled and experienced or not. The common thread is that these workers, for a variety of reasons, lack better prospects. A minimum wage worker might be a high school student looking for a first job, a senior citizen supplementing retirement income, or an unemployed worker looking to help makes ends meet between higher-paying jobs.</a:t>
            </a:r>
          </a:p>
          <a:p>
            <a:endParaRPr lang="en-US" altLang="en-US" dirty="0"/>
          </a:p>
          <a:p>
            <a:r>
              <a:rPr lang="en-US" altLang="en-US" dirty="0"/>
              <a:t>Since the market equilibrium wage is below the minimum wage, supply and demand cannot eliminate the surplus of workers. The minimum wage prevents the market from reaching W</a:t>
            </a:r>
            <a:r>
              <a:rPr lang="en-US" altLang="en-US" baseline="-25000" dirty="0"/>
              <a:t>e</a:t>
            </a:r>
            <a:r>
              <a:rPr lang="en-US" altLang="en-US" dirty="0"/>
              <a:t> at E</a:t>
            </a:r>
            <a:r>
              <a:rPr lang="en-US" altLang="en-US" baseline="-25000" dirty="0"/>
              <a:t> </a:t>
            </a:r>
            <a:r>
              <a:rPr lang="en-US" altLang="en-US" dirty="0"/>
              <a:t>because only the wages in the green-shaded area are legal. Any wages below the minimum wage—$10 in this example—are illegal. The demand for labor is a function of its cost. Because the minimum wage raises the cost of hiring workers, a higher minimum wage will lower the quantity of labor demanded.</a:t>
            </a:r>
          </a:p>
          <a:p>
            <a:endParaRPr lang="en-US" altLang="en-US" dirty="0"/>
          </a:p>
          <a:p>
            <a:endParaRPr lang="en-US" altLang="en-US" dirty="0"/>
          </a:p>
        </p:txBody>
      </p:sp>
    </p:spTree>
    <p:extLst>
      <p:ext uri="{BB962C8B-B14F-4D97-AF65-F5344CB8AC3E}">
        <p14:creationId xmlns:p14="http://schemas.microsoft.com/office/powerpoint/2010/main" val="276025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In most cases, and certainly in the United States, price controls are enacted to ease perceived burdens on the population. For example, when President Richard Nixon imposed price controls in 1971, he was trying to protect U.S. citizens from the threat of runaway inflation. To accomplish this objective, he imposed a 90-day wage and price freeze. The price freeze was greeted with cheers from consumers who had grown weary of rapidly escalating prices and believed that they were being gouged by firms.</a:t>
            </a:r>
          </a:p>
          <a:p>
            <a:endParaRPr lang="en-US" altLang="en-US" dirty="0"/>
          </a:p>
          <a:p>
            <a:r>
              <a:rPr lang="en-US" altLang="en-US" b="1" dirty="0"/>
              <a:t>Price ceilings</a:t>
            </a:r>
            <a:r>
              <a:rPr lang="en-US" altLang="en-US" dirty="0"/>
              <a:t> are legally established maximum prices for goods or services.</a:t>
            </a:r>
            <a:endParaRPr lang="en-US" altLang="en-US" sz="2400" dirty="0"/>
          </a:p>
          <a:p>
            <a:r>
              <a:rPr lang="en-US" altLang="en-US" b="1" dirty="0"/>
              <a:t>Price floors</a:t>
            </a:r>
            <a:r>
              <a:rPr lang="en-US" altLang="en-US" dirty="0"/>
              <a:t> are legally established minimum prices for goods or services.</a:t>
            </a:r>
            <a:endParaRPr lang="en-US" altLang="en-US" sz="2400" dirty="0"/>
          </a:p>
          <a:p>
            <a:r>
              <a:rPr lang="en-US" altLang="en-US" dirty="0"/>
              <a:t>For example, a number of cities have rent control policies, a price ceiling.</a:t>
            </a:r>
          </a:p>
          <a:p>
            <a:r>
              <a:rPr lang="en-US" altLang="en-US" dirty="0"/>
              <a:t>The minimum wage law is an example of a price floor.</a:t>
            </a:r>
          </a:p>
          <a:p>
            <a:endParaRPr lang="en-US" altLang="en-US" dirty="0"/>
          </a:p>
        </p:txBody>
      </p:sp>
    </p:spTree>
    <p:extLst>
      <p:ext uri="{BB962C8B-B14F-4D97-AF65-F5344CB8AC3E}">
        <p14:creationId xmlns:p14="http://schemas.microsoft.com/office/powerpoint/2010/main" val="992300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Proponents of minimum wage are aware of the problems caused by minimum wage. That</a:t>
            </a:r>
            <a:r>
              <a:rPr lang="en-US" altLang="ja-JP" dirty="0"/>
              <a:t>'s why they also advocate for additional training and education of low-skilled workers.</a:t>
            </a:r>
            <a:endParaRPr lang="en-US" altLang="en-US" dirty="0"/>
          </a:p>
        </p:txBody>
      </p:sp>
    </p:spTree>
    <p:extLst>
      <p:ext uri="{BB962C8B-B14F-4D97-AF65-F5344CB8AC3E}">
        <p14:creationId xmlns:p14="http://schemas.microsoft.com/office/powerpoint/2010/main" val="3911870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b="0" dirty="0">
                <a:solidFill>
                  <a:srgbClr val="B5E5B4"/>
                </a:solidFill>
                <a:cs typeface="Cambria"/>
              </a:rPr>
              <a:t>A minimum wage is a price floor, a price control that doesn't allow prices—in this case the cost</a:t>
            </a:r>
            <a:r>
              <a:rPr lang="en-US" sz="1200" b="0" baseline="0" dirty="0">
                <a:solidFill>
                  <a:srgbClr val="B5E5B4"/>
                </a:solidFill>
                <a:cs typeface="Cambria"/>
              </a:rPr>
              <a:t> </a:t>
            </a:r>
            <a:r>
              <a:rPr lang="en-US" sz="1200" b="0" dirty="0">
                <a:solidFill>
                  <a:srgbClr val="B5E5B4"/>
                </a:solidFill>
                <a:cs typeface="Cambria"/>
              </a:rPr>
              <a:t>of labor—to fall below an assigned value. Although the media and politicians often discuss the minimum wage in America as if there is only one minimum wage, it turns out that there are numerous minimum wages in the USA. In states where the state minimum wage is not the</a:t>
            </a:r>
            <a:r>
              <a:rPr lang="en-US" sz="1200" b="0" baseline="0" dirty="0">
                <a:solidFill>
                  <a:srgbClr val="B5E5B4"/>
                </a:solidFill>
                <a:cs typeface="Cambria"/>
              </a:rPr>
              <a:t> </a:t>
            </a:r>
            <a:r>
              <a:rPr lang="en-US" sz="1200" b="0" dirty="0">
                <a:solidFill>
                  <a:srgbClr val="B5E5B4"/>
                </a:solidFill>
                <a:cs typeface="Cambria"/>
              </a:rPr>
              <a:t>same as the federal minimum wage, the higher of the two wage rates takes effect.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b="0" dirty="0"/>
          </a:p>
          <a:p>
            <a:r>
              <a:rPr lang="en-US" b="0" dirty="0"/>
              <a:t>REVIEW QUESTIONS</a:t>
            </a:r>
          </a:p>
          <a:p>
            <a:endParaRPr lang="en-US" baseline="0" dirty="0"/>
          </a:p>
          <a:p>
            <a:pPr marL="228600" indent="-228600">
              <a:buAutoNum type="arabicPeriod"/>
            </a:pPr>
            <a:r>
              <a:rPr lang="en-US" dirty="0"/>
              <a:t>Suppose you live in Arkansas and are looking for a job. The state minimum wage rate is $6.25/hour, the federal minimum wage rate is $7.25/hour, and the market equilibrium wage for the job is $8.00/hour. What wage will you be paid? Are the state and national minimum wages binding or non-binding price floors?</a:t>
            </a:r>
          </a:p>
          <a:p>
            <a:pPr marL="228600" indent="-228600">
              <a:buAutoNum type="arabicPeriod"/>
            </a:pPr>
            <a:r>
              <a:rPr lang="en-US" dirty="0"/>
              <a:t>Suppose Wisconsin increases its minimum wage from $7.25/hour, which is below the market wage for low-skill labor, to $11.00/hour, which is above the market wage. Using supply and demand curves, show how this might affect the number of employed workers.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12240473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75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Click through to show the price controls.</a:t>
            </a:r>
          </a:p>
          <a:p>
            <a:endParaRPr lang="en-US" altLang="en-US" dirty="0"/>
          </a:p>
          <a:p>
            <a:r>
              <a:rPr lang="en-US" altLang="en-US" dirty="0"/>
              <a:t>It</a:t>
            </a:r>
            <a:r>
              <a:rPr lang="en-US" altLang="ja-JP" dirty="0"/>
              <a:t>'s sort of difficult at first when we see that the binding floor is HIGH and the ceiling is LOW, since we often think of the ceiling being above us and floor being below us.</a:t>
            </a:r>
            <a:endParaRPr lang="en-US" altLang="en-US" dirty="0"/>
          </a:p>
        </p:txBody>
      </p:sp>
    </p:spTree>
    <p:extLst>
      <p:ext uri="{BB962C8B-B14F-4D97-AF65-F5344CB8AC3E}">
        <p14:creationId xmlns:p14="http://schemas.microsoft.com/office/powerpoint/2010/main" val="18641134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37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Price ceiling:</a:t>
            </a:r>
          </a:p>
          <a:p>
            <a:r>
              <a:rPr lang="en-US" altLang="en-US" dirty="0"/>
              <a:t>Under rent control, one example of a price ceiling, the prices of apartments are capped by the local government to keep housing more affordable. Since rent control prevents sellers from increasing their price, the quantity demanded will exceed the quantity supplied. The resulting shortage is problematic. Prices no longer signal relative scarcity. The price ceiling has created two unintended consequences: a smaller supply of the good (Q</a:t>
            </a:r>
            <a:r>
              <a:rPr lang="en-US" altLang="en-US" baseline="-25000" dirty="0"/>
              <a:t>s</a:t>
            </a:r>
            <a:r>
              <a:rPr lang="en-US" altLang="en-US" dirty="0"/>
              <a:t>) and a higher price for those who turn to the black market.</a:t>
            </a:r>
          </a:p>
          <a:p>
            <a:endParaRPr lang="en-US" altLang="en-US" dirty="0"/>
          </a:p>
          <a:p>
            <a:r>
              <a:rPr lang="en-US" altLang="en-US" b="1" dirty="0"/>
              <a:t>Price floor:</a:t>
            </a:r>
          </a:p>
          <a:p>
            <a:r>
              <a:rPr lang="en-US" altLang="en-US" dirty="0"/>
              <a:t>The minimum wage is an example of a price floor. If the minimum wage is set above the equilibrium wage, a surplus of the labor will develop. As a result, proponents of the minimum wage are concerned about finding ways to alleviate the resulting surplus of labor, or unemployment.</a:t>
            </a:r>
          </a:p>
          <a:p>
            <a:endParaRPr lang="en-US" altLang="en-US" dirty="0"/>
          </a:p>
        </p:txBody>
      </p:sp>
    </p:spTree>
    <p:extLst>
      <p:ext uri="{BB962C8B-B14F-4D97-AF65-F5344CB8AC3E}">
        <p14:creationId xmlns:p14="http://schemas.microsoft.com/office/powerpoint/2010/main" val="12760386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If the price ceiling is non-binding (above the equilibrium), the equilibrium price is already in the legal range, so nothing will change.</a:t>
            </a:r>
          </a:p>
        </p:txBody>
      </p:sp>
    </p:spTree>
    <p:extLst>
      <p:ext uri="{BB962C8B-B14F-4D97-AF65-F5344CB8AC3E}">
        <p14:creationId xmlns:p14="http://schemas.microsoft.com/office/powerpoint/2010/main" val="33129894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A</a:t>
            </a:r>
          </a:p>
          <a:p>
            <a:r>
              <a:rPr lang="en-US" altLang="en-US" dirty="0"/>
              <a:t>More trading may illegally take place at higher prices with a black market.</a:t>
            </a:r>
          </a:p>
        </p:txBody>
      </p:sp>
    </p:spTree>
    <p:extLst>
      <p:ext uri="{BB962C8B-B14F-4D97-AF65-F5344CB8AC3E}">
        <p14:creationId xmlns:p14="http://schemas.microsoft.com/office/powerpoint/2010/main" val="109129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808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B</a:t>
            </a:r>
          </a:p>
          <a:p>
            <a:endParaRPr lang="en-US" altLang="en-US" dirty="0"/>
          </a:p>
          <a:p>
            <a:r>
              <a:rPr lang="en-US" altLang="en-US" dirty="0"/>
              <a:t>With artificially low prices, the landlords may decide it is not worth the time or effort to keep units clean and fixed. The word </a:t>
            </a:r>
            <a:r>
              <a:rPr lang="en-US" altLang="ja-JP" dirty="0"/>
              <a:t>"slumlord" comes to mind.</a:t>
            </a:r>
            <a:endParaRPr lang="en-US" altLang="en-US" dirty="0"/>
          </a:p>
        </p:txBody>
      </p:sp>
    </p:spTree>
    <p:extLst>
      <p:ext uri="{BB962C8B-B14F-4D97-AF65-F5344CB8AC3E}">
        <p14:creationId xmlns:p14="http://schemas.microsoft.com/office/powerpoint/2010/main" val="3627552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829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The minimum wage is a price </a:t>
            </a:r>
            <a:r>
              <a:rPr lang="en-US" altLang="en-US" b="1" dirty="0"/>
              <a:t>floor</a:t>
            </a:r>
            <a:r>
              <a:rPr lang="en-US" altLang="en-US" dirty="0"/>
              <a:t>.</a:t>
            </a:r>
          </a:p>
          <a:p>
            <a:r>
              <a:rPr lang="en-US" altLang="en-US" dirty="0"/>
              <a:t>Unemployment is a labor </a:t>
            </a:r>
            <a:r>
              <a:rPr lang="en-US" altLang="en-US" b="1" dirty="0"/>
              <a:t>surplus</a:t>
            </a:r>
            <a:r>
              <a:rPr lang="en-US" altLang="en-US" dirty="0"/>
              <a:t>.</a:t>
            </a:r>
          </a:p>
          <a:p>
            <a:r>
              <a:rPr lang="en-US" altLang="en-US" dirty="0"/>
              <a:t>Firms </a:t>
            </a:r>
            <a:r>
              <a:rPr lang="en-US" altLang="en-US" b="1" dirty="0"/>
              <a:t>demand</a:t>
            </a:r>
            <a:r>
              <a:rPr lang="en-US" altLang="en-US" dirty="0"/>
              <a:t> labor (individuals supply the labor).</a:t>
            </a:r>
          </a:p>
        </p:txBody>
      </p:sp>
    </p:spTree>
    <p:extLst>
      <p:ext uri="{BB962C8B-B14F-4D97-AF65-F5344CB8AC3E}">
        <p14:creationId xmlns:p14="http://schemas.microsoft.com/office/powerpoint/2010/main" val="15024772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849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err="1"/>
              <a:t>Q</a:t>
            </a:r>
            <a:r>
              <a:rPr lang="en-US" altLang="en-US" baseline="-25000" dirty="0" err="1"/>
              <a:t>d</a:t>
            </a:r>
            <a:r>
              <a:rPr lang="en-US" altLang="en-US" dirty="0"/>
              <a:t> and Q</a:t>
            </a:r>
            <a:r>
              <a:rPr lang="en-US" altLang="en-US" baseline="-25000" dirty="0"/>
              <a:t>s</a:t>
            </a:r>
            <a:r>
              <a:rPr lang="en-US" altLang="en-US" dirty="0"/>
              <a:t> will be more responsive to price changes when demand and supply are more elastic. Thus, shortages are made worse because </a:t>
            </a:r>
            <a:r>
              <a:rPr lang="en-US" altLang="en-US" dirty="0" err="1"/>
              <a:t>Q</a:t>
            </a:r>
            <a:r>
              <a:rPr lang="en-US" altLang="en-US" baseline="-25000" dirty="0" err="1"/>
              <a:t>d</a:t>
            </a:r>
            <a:r>
              <a:rPr lang="en-US" altLang="en-US" dirty="0"/>
              <a:t> rises faster and Q</a:t>
            </a:r>
            <a:r>
              <a:rPr lang="en-US" altLang="en-US" baseline="-25000" dirty="0"/>
              <a:t>s</a:t>
            </a:r>
            <a:r>
              <a:rPr lang="en-US" altLang="en-US" dirty="0"/>
              <a:t> falls faster.</a:t>
            </a:r>
          </a:p>
        </p:txBody>
      </p:sp>
    </p:spTree>
    <p:extLst>
      <p:ext uri="{BB962C8B-B14F-4D97-AF65-F5344CB8AC3E}">
        <p14:creationId xmlns:p14="http://schemas.microsoft.com/office/powerpoint/2010/main" val="21223905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843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Although </a:t>
            </a:r>
            <a:r>
              <a:rPr lang="en-US" altLang="ja-JP" dirty="0"/>
              <a:t>"welfare" may sometimes have a negative connotation, think of "economic welfare" as a measure of how well off or how efficient the market is. Higher economic welfare means more gains from trade are being realized.</a:t>
            </a:r>
            <a:endParaRPr lang="en-US" altLang="en-US" dirty="0"/>
          </a:p>
        </p:txBody>
      </p:sp>
    </p:spTree>
    <p:extLst>
      <p:ext uri="{BB962C8B-B14F-4D97-AF65-F5344CB8AC3E}">
        <p14:creationId xmlns:p14="http://schemas.microsoft.com/office/powerpoint/2010/main" val="3930784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altLang="en-US" dirty="0"/>
              <a:t>In this example, the price ceiling is set above the market price. Since market prices are set by the intersection of supply and demand, as long as the equilibrium price is below the price ceiling, the price ceiling is non-binding.</a:t>
            </a:r>
          </a:p>
          <a:p>
            <a:pPr eaLnBrk="1" hangingPunct="1">
              <a:spcBef>
                <a:spcPct val="0"/>
              </a:spcBef>
            </a:pPr>
            <a:endParaRPr lang="en-US" altLang="en-US" dirty="0"/>
          </a:p>
          <a:p>
            <a:pPr eaLnBrk="1" hangingPunct="1">
              <a:spcBef>
                <a:spcPct val="0"/>
              </a:spcBef>
            </a:pPr>
            <a:r>
              <a:rPr lang="en-US" altLang="en-US" dirty="0"/>
              <a:t>Not all price ceilings are effective. When this is the case, the price ceiling is said to be </a:t>
            </a:r>
            <a:r>
              <a:rPr lang="en-US" altLang="en-US" i="1" dirty="0"/>
              <a:t>non-binding</a:t>
            </a:r>
            <a:r>
              <a:rPr lang="en-US" altLang="en-US" dirty="0"/>
              <a:t>. The figure shows a price ceiling of $2 a loaf in a market where $2 is above the equilibrium price. All prices at, or below, $2 (the green-shaded region) are legal. Prices above the price ceiling (the red-shaded area) are illegal. But since the market equilibrium, at point E, occurs in the green region, the price ceiling does not affect the functioning of the market and is, therefore, non-binding. Price is regulated by supply and demand as long as the equilibrium remains below the price ceiling.</a:t>
            </a:r>
          </a:p>
          <a:p>
            <a:endParaRPr lang="en-US" altLang="en-US" dirty="0"/>
          </a:p>
        </p:txBody>
      </p:sp>
    </p:spTree>
    <p:extLst>
      <p:ext uri="{BB962C8B-B14F-4D97-AF65-F5344CB8AC3E}">
        <p14:creationId xmlns:p14="http://schemas.microsoft.com/office/powerpoint/2010/main" val="34967637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Here we have 3 buyers and their willingness to pay for an economics textbook.</a:t>
            </a:r>
          </a:p>
          <a:p>
            <a:endParaRPr lang="en-US" altLang="en-US" b="1" dirty="0"/>
          </a:p>
          <a:p>
            <a:r>
              <a:rPr lang="en-US" altLang="en-US" b="1" dirty="0"/>
              <a:t>Willingness to pay (WTP) </a:t>
            </a:r>
            <a:r>
              <a:rPr lang="en-US" altLang="en-US" dirty="0"/>
              <a:t>is pretty self-explanatory. How much are you willing to pay </a:t>
            </a:r>
            <a:r>
              <a:rPr lang="en-US" altLang="en-US" u="sng" dirty="0"/>
              <a:t>(at most</a:t>
            </a:r>
            <a:r>
              <a:rPr lang="en-US" altLang="en-US" dirty="0"/>
              <a:t>) for a good or service?</a:t>
            </a:r>
          </a:p>
          <a:p>
            <a:endParaRPr lang="en-US" altLang="en-US" dirty="0"/>
          </a:p>
          <a:p>
            <a:r>
              <a:rPr lang="en-US" altLang="en-US" dirty="0"/>
              <a:t>Different people have different demands, so WTP is different for different people. Some people have more money, or may really enjoy the good, so they are willing to pay more. Other people have less money, or don</a:t>
            </a:r>
            <a:r>
              <a:rPr lang="en-US" altLang="ja-JP" dirty="0"/>
              <a:t>'t like the good as much, so their WTP is less.</a:t>
            </a:r>
          </a:p>
          <a:p>
            <a:endParaRPr lang="en-US" altLang="en-US" dirty="0"/>
          </a:p>
          <a:p>
            <a:r>
              <a:rPr lang="en-US" altLang="en-US" dirty="0"/>
              <a:t>If the price is $151, only Beanie will buy the book.</a:t>
            </a:r>
          </a:p>
        </p:txBody>
      </p:sp>
    </p:spTree>
    <p:extLst>
      <p:ext uri="{BB962C8B-B14F-4D97-AF65-F5344CB8AC3E}">
        <p14:creationId xmlns:p14="http://schemas.microsoft.com/office/powerpoint/2010/main" val="10923857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Beanie is WILLING to pay $200 for the book, so having the price be ONLY $151 is a good deal for him. He purchases the book, and spends $49 LESS than what he was WILLING to spend! This difference is called </a:t>
            </a:r>
            <a:r>
              <a:rPr lang="en-US" altLang="en-US" b="1" dirty="0"/>
              <a:t>consumer surplus</a:t>
            </a:r>
            <a:r>
              <a:rPr lang="en-US" altLang="en-US" dirty="0"/>
              <a:t>.</a:t>
            </a:r>
          </a:p>
          <a:p>
            <a:endParaRPr lang="en-US" altLang="en-US" dirty="0"/>
          </a:p>
          <a:p>
            <a:r>
              <a:rPr lang="en-US" altLang="en-US" dirty="0"/>
              <a:t>Mitch and Frank</a:t>
            </a:r>
            <a:r>
              <a:rPr lang="en-US" altLang="ja-JP" dirty="0"/>
              <a:t>'s WTP is less than the $151 price, so they do not purchase the book. If they did, they would experience negative consumer surplus. Trade is voluntary, and Mitch and Frank do not want to voluntarily engage in trade that makes them worse off.</a:t>
            </a:r>
            <a:endParaRPr lang="en-US" altLang="en-US" dirty="0"/>
          </a:p>
        </p:txBody>
      </p:sp>
    </p:spTree>
    <p:extLst>
      <p:ext uri="{BB962C8B-B14F-4D97-AF65-F5344CB8AC3E}">
        <p14:creationId xmlns:p14="http://schemas.microsoft.com/office/powerpoint/2010/main" val="3260355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6F4F3A-5AD4-466A-94E3-2234EA8F0B9A}" type="slidenum">
              <a:rPr lang="en-US" altLang="en-US">
                <a:solidFill>
                  <a:srgbClr val="000000"/>
                </a:solidFill>
              </a:rPr>
              <a:pPr/>
              <a:t>38</a:t>
            </a:fld>
            <a:endParaRPr lang="en-US" altLang="en-US">
              <a:solidFill>
                <a:srgbClr val="000000"/>
              </a:solidFill>
            </a:endParaRPr>
          </a:p>
        </p:txBody>
      </p:sp>
      <p:sp>
        <p:nvSpPr>
          <p:cNvPr id="206850" name="Rectangle 2"/>
          <p:cNvSpPr>
            <a:spLocks noGrp="1" noRot="1" noChangeAspect="1" noChangeArrowheads="1" noTextEdit="1"/>
          </p:cNvSpPr>
          <p:nvPr>
            <p:ph type="sldImg"/>
          </p:nvPr>
        </p:nvSpPr>
        <p:spPr>
          <a:ln/>
        </p:spPr>
      </p:sp>
      <p:sp>
        <p:nvSpPr>
          <p:cNvPr id="20685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7002919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Great explanation from text: </a:t>
            </a:r>
          </a:p>
          <a:p>
            <a:r>
              <a:rPr lang="en-US" altLang="en-US" dirty="0"/>
              <a:t>Where</a:t>
            </a:r>
            <a:r>
              <a:rPr lang="en-US" altLang="en-US" b="1" dirty="0"/>
              <a:t> </a:t>
            </a:r>
            <a:r>
              <a:rPr lang="en-US" altLang="en-US" dirty="0"/>
              <a:t>the price is $175, only Beanie decides to buy. Since his willingness to pay is $200, he is better off by $25; this is his consumer surplus. The green-shaded square under the demand curve and above the price represents the benefit Beanie receives from purchasing a textbook at a price of $175.</a:t>
            </a:r>
          </a:p>
          <a:p>
            <a:endParaRPr lang="en-US" altLang="en-US" dirty="0"/>
          </a:p>
        </p:txBody>
      </p:sp>
    </p:spTree>
    <p:extLst>
      <p:ext uri="{BB962C8B-B14F-4D97-AF65-F5344CB8AC3E}">
        <p14:creationId xmlns:p14="http://schemas.microsoft.com/office/powerpoint/2010/main" val="40197123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Great explanation from text:</a:t>
            </a:r>
          </a:p>
          <a:p>
            <a:endParaRPr lang="en-US" altLang="en-US" dirty="0"/>
          </a:p>
          <a:p>
            <a:r>
              <a:rPr lang="en-US" altLang="en-US" dirty="0"/>
              <a:t>When the price is lowered to $125, Mitch also decides to buy a textbook. The total quantity demanded is now 2 textbooks. Mitch</a:t>
            </a:r>
            <a:r>
              <a:rPr lang="en-US" altLang="ja-JP" dirty="0"/>
              <a:t>'s willingness to pay is $150, so his consumer surplus, represented by the pink-shaded square, is $25. However, since Beanie's willingness to pay is $200, his consumer surplus rises from $25 to $75. So a textbook price of $125 raises the total consumer surplus to $100. </a:t>
            </a:r>
          </a:p>
          <a:p>
            <a:endParaRPr lang="en-US" altLang="en-US" dirty="0"/>
          </a:p>
          <a:p>
            <a:r>
              <a:rPr lang="en-US" altLang="en-US" b="1" dirty="0"/>
              <a:t>In other words, lower prices create more consumer surplus in the market. </a:t>
            </a:r>
          </a:p>
          <a:p>
            <a:endParaRPr lang="en-US" altLang="en-US" dirty="0"/>
          </a:p>
        </p:txBody>
      </p:sp>
    </p:spTree>
    <p:extLst>
      <p:ext uri="{BB962C8B-B14F-4D97-AF65-F5344CB8AC3E}">
        <p14:creationId xmlns:p14="http://schemas.microsoft.com/office/powerpoint/2010/main" val="42289522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sz="1000" dirty="0"/>
              <a:t>Here we have three sellers and their willingness to sell their tutoring services.</a:t>
            </a:r>
          </a:p>
          <a:p>
            <a:endParaRPr lang="en-US" altLang="en-US" sz="1000" b="1" dirty="0"/>
          </a:p>
          <a:p>
            <a:r>
              <a:rPr lang="en-US" altLang="en-US" sz="1000" b="1" dirty="0"/>
              <a:t>Willingness to sell </a:t>
            </a:r>
            <a:r>
              <a:rPr lang="en-US" altLang="en-US" sz="1000" dirty="0"/>
              <a:t>is analogous to the consumer</a:t>
            </a:r>
            <a:r>
              <a:rPr lang="en-US" altLang="ja-JP" sz="1000" dirty="0"/>
              <a:t>'s WTP. In this case, though, we ask what is the </a:t>
            </a:r>
            <a:r>
              <a:rPr lang="en-US" altLang="ja-JP" sz="1000" u="sng" dirty="0"/>
              <a:t>LEAST</a:t>
            </a:r>
            <a:r>
              <a:rPr lang="en-US" altLang="ja-JP" sz="1000" dirty="0"/>
              <a:t> amount the producer would accept for his goods or services?</a:t>
            </a:r>
          </a:p>
          <a:p>
            <a:endParaRPr lang="en-US" altLang="en-US" sz="1000" dirty="0"/>
          </a:p>
          <a:p>
            <a:r>
              <a:rPr lang="en-US" altLang="en-US" sz="1000" b="1" dirty="0"/>
              <a:t>More on willingness to sell:</a:t>
            </a:r>
          </a:p>
          <a:p>
            <a:r>
              <a:rPr lang="en-US" altLang="en-US" sz="1000" dirty="0"/>
              <a:t>The cost of producing an item is NOT the only cost to consider in making the decision of whether or not to produce it. Producers also have opportunity costs. Beanie, Mitch, and Frank each have a unique willingness to sell because they have different opportunity costs.</a:t>
            </a:r>
          </a:p>
          <a:p>
            <a:endParaRPr lang="en-US" altLang="en-US" sz="1000" dirty="0"/>
          </a:p>
          <a:p>
            <a:r>
              <a:rPr lang="en-US" altLang="en-US" sz="1000" u="sng" dirty="0"/>
              <a:t>Beanie</a:t>
            </a:r>
            <a:r>
              <a:rPr lang="en-US" altLang="en-US" sz="1000" dirty="0"/>
              <a:t> owns his own business, so for him, time spent tutoring is time that he could have been making money elsewhere.</a:t>
            </a:r>
          </a:p>
          <a:p>
            <a:r>
              <a:rPr lang="en-US" altLang="en-US" sz="1000" u="sng" dirty="0"/>
              <a:t>Mitch</a:t>
            </a:r>
            <a:r>
              <a:rPr lang="en-US" altLang="en-US" sz="1000" dirty="0"/>
              <a:t> is a business student who might otherwise be studying to get better grades.</a:t>
            </a:r>
          </a:p>
          <a:p>
            <a:r>
              <a:rPr lang="en-US" altLang="en-US" sz="1000" u="sng" dirty="0"/>
              <a:t>Frank</a:t>
            </a:r>
            <a:r>
              <a:rPr lang="en-US" altLang="en-US" sz="1000" dirty="0"/>
              <a:t> is neither a businessman nor a serious student, so the $10 he can earn in an hour of tutoring is not taking the place of earning an even better rate working at his own business or getting better grades from studying more.</a:t>
            </a:r>
          </a:p>
          <a:p>
            <a:endParaRPr lang="en-US" altLang="en-US" sz="1000" dirty="0"/>
          </a:p>
          <a:p>
            <a:r>
              <a:rPr lang="en-US" altLang="en-US" sz="1000" dirty="0"/>
              <a:t>So </a:t>
            </a:r>
            <a:r>
              <a:rPr lang="en-US" altLang="en-US" sz="1000" b="1" dirty="0"/>
              <a:t>at the price of $25 </a:t>
            </a:r>
            <a:r>
              <a:rPr lang="en-US" altLang="en-US" sz="1000" dirty="0"/>
              <a:t>then . . .</a:t>
            </a:r>
          </a:p>
          <a:p>
            <a:r>
              <a:rPr lang="en-US" altLang="en-US" sz="1000" dirty="0"/>
              <a:t>Mitch and Frank will tutor. We will see their producer surplus (PS) next.</a:t>
            </a:r>
          </a:p>
        </p:txBody>
      </p:sp>
    </p:spTree>
    <p:extLst>
      <p:ext uri="{BB962C8B-B14F-4D97-AF65-F5344CB8AC3E}">
        <p14:creationId xmlns:p14="http://schemas.microsoft.com/office/powerpoint/2010/main" val="14568696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Beanie doesn</a:t>
            </a:r>
            <a:r>
              <a:rPr lang="en-US" altLang="ja-JP" dirty="0"/>
              <a:t>'t tutor because he would only be willing to tutor if he received at least $30 per hour. $25 per hour is not enough of an incentive for him to tutor.</a:t>
            </a:r>
            <a:endParaRPr lang="en-US" altLang="en-US" dirty="0"/>
          </a:p>
        </p:txBody>
      </p:sp>
    </p:spTree>
    <p:extLst>
      <p:ext uri="{BB962C8B-B14F-4D97-AF65-F5344CB8AC3E}">
        <p14:creationId xmlns:p14="http://schemas.microsoft.com/office/powerpoint/2010/main" val="14719268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48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supply curve has an upward step for each additional tutor that supplies his services in the market.</a:t>
            </a:r>
          </a:p>
          <a:p>
            <a:endParaRPr lang="en-US" altLang="en-US" dirty="0"/>
          </a:p>
          <a:p>
            <a:r>
              <a:rPr lang="en-US" altLang="en-US" b="1" i="1" dirty="0"/>
              <a:t>From the text:</a:t>
            </a:r>
          </a:p>
          <a:p>
            <a:r>
              <a:rPr lang="en-US" altLang="en-US" dirty="0"/>
              <a:t>At any price less than $10, no one wants to tutor. At prices between $10 and $19 an hour, Frank is the only tutor, so the quantity supplied is 1. Between $20 and $29 an hour, Frank and Mitch are willing to tutor, so the quantity supplied rises to 2. Finally, if the price is $30 or more, all three friends are willing to tutor, so the quantity supplied is 3. As the price they receive for tutoring rises, the quantity supplied increases.</a:t>
            </a:r>
          </a:p>
        </p:txBody>
      </p:sp>
      <p:sp>
        <p:nvSpPr>
          <p:cNvPr id="34819"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B7D30401-56FD-46EA-BD75-1C0B5D506888}" type="slidenum">
              <a:rPr lang="en-US" altLang="en-US" sz="1800">
                <a:solidFill>
                  <a:prstClr val="black"/>
                </a:solidFill>
                <a:latin typeface="Cambria"/>
              </a:rPr>
              <a:pPr defTabSz="457200" eaLnBrk="1" fontAlgn="base" hangingPunct="1">
                <a:spcBef>
                  <a:spcPct val="0"/>
                </a:spcBef>
                <a:spcAft>
                  <a:spcPct val="0"/>
                </a:spcAft>
              </a:pPr>
              <a:t>43</a:t>
            </a:fld>
            <a:endParaRPr lang="en-US" altLang="en-US" sz="1800" dirty="0">
              <a:solidFill>
                <a:prstClr val="black"/>
              </a:solidFill>
              <a:latin typeface="Cambria"/>
            </a:endParaRPr>
          </a:p>
        </p:txBody>
      </p:sp>
    </p:spTree>
    <p:extLst>
      <p:ext uri="{BB962C8B-B14F-4D97-AF65-F5344CB8AC3E}">
        <p14:creationId xmlns:p14="http://schemas.microsoft.com/office/powerpoint/2010/main" val="12115339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a:t>
            </a:r>
            <a:r>
              <a:rPr lang="en-US" altLang="en-US" b="1" dirty="0"/>
              <a:t> </a:t>
            </a:r>
            <a:r>
              <a:rPr lang="en-US" altLang="en-US" dirty="0"/>
              <a:t>price of an hour of tutoring is $15. At that price, only Frank decides to tutor. Since Frank would be willing to tutor even if the price were as low as $10/hr., Frank is $5 better off tutoring.</a:t>
            </a:r>
          </a:p>
          <a:p>
            <a:r>
              <a:rPr lang="en-US" altLang="en-US" dirty="0"/>
              <a:t>Frank</a:t>
            </a:r>
            <a:r>
              <a:rPr lang="en-US" altLang="ja-JP" dirty="0"/>
              <a:t>'s producer surplus is represented by the pink-shaded area between the supply curve and the price of $15. Since Beanie and Frank do not tutor when the price is $15, they do not receive any producer surplus.</a:t>
            </a:r>
          </a:p>
          <a:p>
            <a:endParaRPr lang="en-US" altLang="en-US" dirty="0"/>
          </a:p>
        </p:txBody>
      </p:sp>
    </p:spTree>
    <p:extLst>
      <p:ext uri="{BB962C8B-B14F-4D97-AF65-F5344CB8AC3E}">
        <p14:creationId xmlns:p14="http://schemas.microsoft.com/office/powerpoint/2010/main" val="41317540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89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a:t>
            </a:r>
            <a:r>
              <a:rPr lang="en-US" altLang="en-US" b="1" dirty="0"/>
              <a:t> </a:t>
            </a:r>
            <a:r>
              <a:rPr lang="en-US" altLang="en-US" dirty="0"/>
              <a:t>price for tutoring is $25/hr. At this price, Mitch also decides to tutor. Mitch</a:t>
            </a:r>
            <a:r>
              <a:rPr lang="en-US" altLang="ja-JP" dirty="0"/>
              <a:t>'s willingness to tutor is $20 so when the price is $25/hr., his producer surplus is $5, represented by the blue-shaded area. </a:t>
            </a:r>
          </a:p>
          <a:p>
            <a:r>
              <a:rPr lang="en-US" altLang="en-US" dirty="0"/>
              <a:t>Since Frank</a:t>
            </a:r>
            <a:r>
              <a:rPr lang="en-US" altLang="ja-JP" dirty="0"/>
              <a:t>'s willingness to tutor is $10, at $25/hr. his producer surplus has risen to $15. </a:t>
            </a:r>
          </a:p>
          <a:p>
            <a:endParaRPr lang="en-US" altLang="en-US" dirty="0"/>
          </a:p>
          <a:p>
            <a:r>
              <a:rPr lang="en-US" altLang="en-US" dirty="0"/>
              <a:t>By looking at the shaded boxes on the right, we see that an increase in the rates for tutoring raises the combined producer surplus.</a:t>
            </a:r>
          </a:p>
        </p:txBody>
      </p:sp>
    </p:spTree>
    <p:extLst>
      <p:ext uri="{BB962C8B-B14F-4D97-AF65-F5344CB8AC3E}">
        <p14:creationId xmlns:p14="http://schemas.microsoft.com/office/powerpoint/2010/main" val="309795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dirty="0"/>
              <a:t>When a price ceiling is below the market price, it creates a binding constraint that prevents supply and demand from clearing the market. In the figure, the price ceiling for bread is set at $0.50 a loaf. Since $0.50 is well below the equilibrium price of $1.00, this creates a binding price ceiling. Notice that at a price of $0.50, Q</a:t>
            </a:r>
            <a:r>
              <a:rPr lang="en-US" altLang="en-US" baseline="-25000" dirty="0"/>
              <a:t>D</a:t>
            </a:r>
            <a:r>
              <a:rPr lang="en-US" altLang="en-US" dirty="0"/>
              <a:t> is greater than Q</a:t>
            </a:r>
            <a:r>
              <a:rPr lang="en-US" altLang="en-US" baseline="-25000" dirty="0"/>
              <a:t>S</a:t>
            </a:r>
            <a:r>
              <a:rPr lang="en-US" altLang="en-US" dirty="0"/>
              <a:t>. Because the quantity demanded is greater than the quantity supplied, a shortage exists. Shortages typically cause prices to rise, but under a price ceiling only the prices in the green-shaded area are legal. Therefore, the market cannot reach the equilibrium point E at $1.00 because it is located above the price ceiling in the red area. Since the price mechanism is no longer able to legally ration the good, a black market for bread arises.</a:t>
            </a:r>
          </a:p>
          <a:p>
            <a:pPr>
              <a:lnSpc>
                <a:spcPct val="80000"/>
              </a:lnSpc>
            </a:pPr>
            <a:endParaRPr lang="en-US" altLang="en-US" dirty="0"/>
          </a:p>
          <a:p>
            <a:pPr>
              <a:lnSpc>
                <a:spcPct val="80000"/>
              </a:lnSpc>
            </a:pPr>
            <a:r>
              <a:rPr lang="en-US" altLang="en-US" dirty="0"/>
              <a:t>The </a:t>
            </a:r>
            <a:r>
              <a:rPr lang="en-US" altLang="en-US" b="1" dirty="0"/>
              <a:t>black market price </a:t>
            </a:r>
            <a:r>
              <a:rPr lang="en-US" altLang="en-US" dirty="0"/>
              <a:t>is also set by supply and demand. But notice in the figure that the supply curve, created by the price ceiling, is </a:t>
            </a:r>
            <a:r>
              <a:rPr lang="en-US" altLang="en-US" b="1" dirty="0"/>
              <a:t>vertical</a:t>
            </a:r>
            <a:r>
              <a:rPr lang="en-US" altLang="en-US" dirty="0"/>
              <a:t>. Since prices above $0.50 are illegal, sellers are unwilling to produce more than Q</a:t>
            </a:r>
            <a:r>
              <a:rPr lang="en-US" altLang="en-US" baseline="-25000" dirty="0"/>
              <a:t>S</a:t>
            </a:r>
            <a:r>
              <a:rPr lang="en-US" altLang="en-US" dirty="0"/>
              <a:t>. Once the price ceiling is in place, producers cannot legally charge high prices so the incentive to produce along the original supply curve vanishes. Since a shortage still exists, the intersection of the vertical supply curve and the demand curve at point </a:t>
            </a:r>
            <a:r>
              <a:rPr lang="en-US" altLang="en-US" dirty="0" err="1"/>
              <a:t>E</a:t>
            </a:r>
            <a:r>
              <a:rPr lang="en-US" altLang="en-US" baseline="-25000" dirty="0" err="1"/>
              <a:t>b</a:t>
            </a:r>
            <a:r>
              <a:rPr lang="en-US" altLang="en-US" dirty="0"/>
              <a:t> establishes the black market price, </a:t>
            </a:r>
            <a:r>
              <a:rPr lang="en-US" altLang="en-US" dirty="0" err="1"/>
              <a:t>P</a:t>
            </a:r>
            <a:r>
              <a:rPr lang="en-US" altLang="en-US" baseline="-25000" dirty="0" err="1"/>
              <a:t>b</a:t>
            </a:r>
            <a:r>
              <a:rPr lang="en-US" altLang="en-US" baseline="-25000" dirty="0"/>
              <a:t> </a:t>
            </a:r>
            <a:r>
              <a:rPr lang="en-US" altLang="en-US" dirty="0"/>
              <a:t>at $2.00. The black-market price eliminates the shortage caused by the price ceiling. However, the price ceiling has created two unintended consequences: a smaller supply of bread is produced (Q</a:t>
            </a:r>
            <a:r>
              <a:rPr lang="en-US" altLang="en-US" baseline="-25000" dirty="0"/>
              <a:t>S</a:t>
            </a:r>
            <a:r>
              <a:rPr lang="en-US" altLang="en-US" dirty="0"/>
              <a:t> is less than Q</a:t>
            </a:r>
            <a:r>
              <a:rPr lang="en-US" altLang="en-US" baseline="-25000" dirty="0"/>
              <a:t>E</a:t>
            </a:r>
            <a:r>
              <a:rPr lang="en-US" altLang="en-US" dirty="0"/>
              <a:t>) and a higher price exists for those who are forced to purchase bread on the black market.</a:t>
            </a:r>
          </a:p>
          <a:p>
            <a:pPr>
              <a:lnSpc>
                <a:spcPct val="90000"/>
              </a:lnSpc>
            </a:pPr>
            <a:endParaRPr lang="en-US" altLang="en-US" dirty="0"/>
          </a:p>
        </p:txBody>
      </p:sp>
    </p:spTree>
    <p:extLst>
      <p:ext uri="{BB962C8B-B14F-4D97-AF65-F5344CB8AC3E}">
        <p14:creationId xmlns:p14="http://schemas.microsoft.com/office/powerpoint/2010/main" val="7230013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09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"Economics in the Media" Slide</a:t>
            </a:r>
          </a:p>
          <a:p>
            <a:endParaRPr lang="en-US" b="1" i="1" dirty="0"/>
          </a:p>
          <a:p>
            <a:r>
              <a:rPr lang="en-US" b="1" i="1" dirty="0"/>
              <a:t>Lecture tip: </a:t>
            </a:r>
          </a:p>
          <a:p>
            <a:r>
              <a:rPr lang="en-US" i="1" dirty="0"/>
              <a:t>The clip mentioned on the slide can be found in the Interactive Instructor's Guide. Access the direct link by clicking the icon in the PowerPoint above. </a:t>
            </a:r>
          </a:p>
          <a:p>
            <a:endParaRPr lang="en-US" dirty="0"/>
          </a:p>
          <a:p>
            <a:r>
              <a:rPr lang="en-US" dirty="0"/>
              <a:t>The key concepts covered in this clip are: </a:t>
            </a:r>
          </a:p>
          <a:p>
            <a:pPr marL="171450" indent="-171450">
              <a:buFont typeface="Arial" charset="0"/>
              <a:buChar char="•"/>
            </a:pPr>
            <a:r>
              <a:rPr lang="en-US" dirty="0"/>
              <a:t>Consumer and producer surplus</a:t>
            </a:r>
          </a:p>
          <a:p>
            <a:pPr marL="171450" indent="-171450">
              <a:buFont typeface="Arial" charset="0"/>
              <a:buChar char="•"/>
            </a:pPr>
            <a:r>
              <a:rPr lang="en-US" dirty="0"/>
              <a:t>Gains from trade</a:t>
            </a:r>
          </a:p>
          <a:p>
            <a:pPr marL="171450" indent="-171450">
              <a:buFont typeface="Arial" charset="0"/>
              <a:buChar char="•"/>
            </a:pPr>
            <a:r>
              <a:rPr lang="en-US" dirty="0"/>
              <a:t>Elasticity</a:t>
            </a:r>
          </a:p>
          <a:p>
            <a:pPr>
              <a:buFontTx/>
              <a:buChar char="•"/>
            </a:pPr>
            <a:endParaRPr lang="en-US" dirty="0"/>
          </a:p>
          <a:p>
            <a:pPr marL="171450" indent="-171450">
              <a:buFont typeface="Arial" charset="0"/>
              <a:buChar char="•"/>
            </a:pPr>
            <a:r>
              <a:rPr lang="en-US" dirty="0"/>
              <a:t>Bourne is desperate to find a ride to Paris, so he offers $10,000 to a stranger for a lift.</a:t>
            </a:r>
          </a:p>
          <a:p>
            <a:pPr marL="171450" indent="-171450">
              <a:buFont typeface="Arial" charset="0"/>
              <a:buChar char="•"/>
            </a:pPr>
            <a:r>
              <a:rPr lang="en-US" dirty="0"/>
              <a:t>She needs the money, but is reluctant to take him up on it. </a:t>
            </a:r>
          </a:p>
          <a:p>
            <a:pPr marL="628650" lvl="1" indent="-171450">
              <a:buFont typeface="Arial" charset="0"/>
              <a:buChar char="•"/>
            </a:pPr>
            <a:r>
              <a:rPr lang="en-US" dirty="0"/>
              <a:t>Why would someone offer that much money unless there is something wrong?</a:t>
            </a:r>
          </a:p>
          <a:p>
            <a:pPr marL="171450" indent="-171450">
              <a:buFont typeface="Arial" charset="0"/>
              <a:buChar char="•"/>
            </a:pPr>
            <a:r>
              <a:rPr lang="en-US" dirty="0"/>
              <a:t>She agrees to help him after he offers to pay her an additional $10,000.</a:t>
            </a:r>
          </a:p>
          <a:p>
            <a:pPr>
              <a:buFontTx/>
              <a:buChar char="•"/>
            </a:pPr>
            <a:endParaRPr lang="en-US" dirty="0"/>
          </a:p>
          <a:p>
            <a:r>
              <a:rPr lang="en-US" dirty="0"/>
              <a:t>After showing students this clip, you can ask them the following questions:</a:t>
            </a:r>
          </a:p>
          <a:p>
            <a:pPr marL="171450" indent="-171450">
              <a:buFont typeface="Arial" charset="0"/>
              <a:buChar char="•"/>
            </a:pPr>
            <a:r>
              <a:rPr lang="en-US" dirty="0"/>
              <a:t>How would you evaluate their consumer and producer surplus, and the gains from trade?</a:t>
            </a:r>
          </a:p>
          <a:p>
            <a:pPr marL="171450" indent="-171450">
              <a:buFont typeface="Arial" charset="0"/>
              <a:buChar char="•"/>
            </a:pPr>
            <a:r>
              <a:rPr lang="en-US" dirty="0"/>
              <a:t>Is Bourne's demand elastic or inelastic?</a:t>
            </a:r>
          </a:p>
          <a:p>
            <a:endParaRPr lang="en-US" dirty="0">
              <a:ea typeface="MS PGothic" charset="0"/>
              <a:cs typeface="MS PGothic" charset="0"/>
            </a:endParaRPr>
          </a:p>
          <a:p>
            <a:endParaRPr lang="en-US" dirty="0">
              <a:ea typeface="MS PGothic" charset="0"/>
              <a:cs typeface="MS PGothic" charset="0"/>
            </a:endParaRPr>
          </a:p>
        </p:txBody>
      </p:sp>
    </p:spTree>
    <p:extLst>
      <p:ext uri="{BB962C8B-B14F-4D97-AF65-F5344CB8AC3E}">
        <p14:creationId xmlns:p14="http://schemas.microsoft.com/office/powerpoint/2010/main" val="13162833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09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b="1" i="1" dirty="0"/>
              <a:t>"Economics in the Media" Slide</a:t>
            </a:r>
            <a:endParaRPr lang="en-US" dirty="0"/>
          </a:p>
          <a:p>
            <a:r>
              <a:rPr lang="en-US" dirty="0"/>
              <a:t> </a:t>
            </a:r>
          </a:p>
          <a:p>
            <a:r>
              <a:rPr lang="en-US" b="1" i="1" dirty="0"/>
              <a:t>Lecture tip:</a:t>
            </a:r>
            <a:endParaRPr lang="en-US" dirty="0"/>
          </a:p>
          <a:p>
            <a:r>
              <a:rPr lang="en-US" i="1" dirty="0"/>
              <a:t>The clip mentioned on the slide can be found in the Interactive Instructor's Guide. Access the direct link by clicking the icon in the PowerPoint above. </a:t>
            </a:r>
          </a:p>
          <a:p>
            <a:endParaRPr lang="en-US" dirty="0"/>
          </a:p>
          <a:p>
            <a:r>
              <a:rPr lang="en-US" dirty="0"/>
              <a:t>The key concepts covered in this clip are: </a:t>
            </a:r>
          </a:p>
          <a:p>
            <a:pPr marL="171450" indent="-171450">
              <a:buFont typeface="Arial" charset="0"/>
              <a:buChar char="•"/>
            </a:pPr>
            <a:r>
              <a:rPr lang="en-US" dirty="0"/>
              <a:t>Consumer and producer surplus</a:t>
            </a:r>
          </a:p>
          <a:p>
            <a:pPr marL="171450" indent="-171450">
              <a:buFont typeface="Arial" charset="0"/>
              <a:buChar char="•"/>
            </a:pPr>
            <a:r>
              <a:rPr lang="en-US" dirty="0"/>
              <a:t>Gains from trade</a:t>
            </a:r>
          </a:p>
          <a:p>
            <a:pPr marL="171450" indent="-171450">
              <a:buFont typeface="Arial" charset="0"/>
              <a:buChar char="•"/>
            </a:pPr>
            <a:r>
              <a:rPr lang="en-US" dirty="0"/>
              <a:t>Supply and demand</a:t>
            </a:r>
          </a:p>
          <a:p>
            <a:pPr>
              <a:buFontTx/>
              <a:buChar char="•"/>
            </a:pPr>
            <a:endParaRPr lang="en-US" dirty="0"/>
          </a:p>
          <a:p>
            <a:pPr marL="171450" indent="-171450">
              <a:buFont typeface="Arial" charset="0"/>
              <a:buChar char="•"/>
            </a:pPr>
            <a:r>
              <a:rPr lang="en-US" dirty="0"/>
              <a:t>Adam Sandler negotiates with a young girl to convince her to pretend to be his daughter. </a:t>
            </a:r>
          </a:p>
          <a:p>
            <a:pPr marL="171450" indent="-171450">
              <a:buFont typeface="Arial" charset="0"/>
              <a:buChar char="•"/>
            </a:pPr>
            <a:r>
              <a:rPr lang="en-US" dirty="0"/>
              <a:t>They settle on $300, and a three-week acting camp.</a:t>
            </a:r>
          </a:p>
          <a:p>
            <a:pPr marL="171450" indent="-171450">
              <a:buFont typeface="Arial" charset="0"/>
              <a:buChar char="•"/>
            </a:pPr>
            <a:r>
              <a:rPr lang="en-US" dirty="0"/>
              <a:t>He would've paid $500, whereas she would've done it for the experience. </a:t>
            </a:r>
          </a:p>
          <a:p>
            <a:pPr>
              <a:buFontTx/>
              <a:buChar char="•"/>
            </a:pPr>
            <a:endParaRPr lang="en-US" dirty="0"/>
          </a:p>
          <a:p>
            <a:r>
              <a:rPr lang="en-US" dirty="0"/>
              <a:t>After showing students this clip, you can ask them the following questions:</a:t>
            </a:r>
          </a:p>
          <a:p>
            <a:pPr marL="171450" indent="-171450">
              <a:buFont typeface="Arial" charset="0"/>
              <a:buChar char="•"/>
            </a:pPr>
            <a:r>
              <a:rPr lang="en-US" dirty="0"/>
              <a:t>How much was Sandler's consumer surplus?  </a:t>
            </a:r>
          </a:p>
          <a:p>
            <a:pPr marL="628650" lvl="1" indent="-171450">
              <a:buFont typeface="Arial" charset="0"/>
              <a:buChar char="•"/>
            </a:pPr>
            <a:r>
              <a:rPr lang="en-US" dirty="0"/>
              <a:t>WTP = $500, but P = $300, so $200.</a:t>
            </a:r>
          </a:p>
          <a:p>
            <a:pPr marL="171450" indent="-171450">
              <a:buFont typeface="Arial" charset="0"/>
              <a:buChar char="•"/>
            </a:pPr>
            <a:r>
              <a:rPr lang="en-US" dirty="0"/>
              <a:t>How much was the girl's producer surplus? </a:t>
            </a:r>
          </a:p>
          <a:p>
            <a:pPr marL="628650" lvl="1" indent="-171450">
              <a:buFont typeface="Arial" charset="0"/>
              <a:buChar char="•"/>
            </a:pPr>
            <a:r>
              <a:rPr lang="en-US" dirty="0"/>
              <a:t>P = $300, WTS = $0, so $300.</a:t>
            </a:r>
          </a:p>
          <a:p>
            <a:endParaRPr lang="en-US" dirty="0">
              <a:ea typeface="MS PGothic" charset="0"/>
              <a:cs typeface="MS PGothic" charset="0"/>
            </a:endParaRPr>
          </a:p>
        </p:txBody>
      </p:sp>
    </p:spTree>
    <p:extLst>
      <p:ext uri="{BB962C8B-B14F-4D97-AF65-F5344CB8AC3E}">
        <p14:creationId xmlns:p14="http://schemas.microsoft.com/office/powerpoint/2010/main" val="13828145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3010"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b="1" dirty="0"/>
          </a:p>
        </p:txBody>
      </p:sp>
    </p:spTree>
    <p:extLst>
      <p:ext uri="{BB962C8B-B14F-4D97-AF65-F5344CB8AC3E}">
        <p14:creationId xmlns:p14="http://schemas.microsoft.com/office/powerpoint/2010/main" val="36560000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5058" name="Rectangle 3"/>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b="1" dirty="0"/>
          </a:p>
        </p:txBody>
      </p:sp>
    </p:spTree>
    <p:extLst>
      <p:ext uri="{BB962C8B-B14F-4D97-AF65-F5344CB8AC3E}">
        <p14:creationId xmlns:p14="http://schemas.microsoft.com/office/powerpoint/2010/main" val="35424428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71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Once again, you may want to point out that even though </a:t>
            </a:r>
            <a:r>
              <a:rPr lang="en-US" altLang="ja-JP" dirty="0"/>
              <a:t>"welfare" often has a negative connotation, "economic welfare" is a sign of how well off or how efficient our economy is at capturing gains from trade. An increase in economic welfare is a good thing.</a:t>
            </a:r>
          </a:p>
          <a:p>
            <a:endParaRPr lang="en-US" altLang="en-US" dirty="0"/>
          </a:p>
          <a:p>
            <a:pPr marL="0" lvl="1"/>
            <a:r>
              <a:rPr lang="en-US" altLang="en-US" dirty="0"/>
              <a:t>In a free and competitive market, the market price will be the equilibrium price.</a:t>
            </a:r>
          </a:p>
        </p:txBody>
      </p:sp>
    </p:spTree>
    <p:extLst>
      <p:ext uri="{BB962C8B-B14F-4D97-AF65-F5344CB8AC3E}">
        <p14:creationId xmlns:p14="http://schemas.microsoft.com/office/powerpoint/2010/main" val="35831990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91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sz="800" dirty="0"/>
              <a:t>You can only get CS on units that you as a consumer actually purchase.</a:t>
            </a:r>
          </a:p>
          <a:p>
            <a:pPr>
              <a:lnSpc>
                <a:spcPct val="80000"/>
              </a:lnSpc>
            </a:pPr>
            <a:r>
              <a:rPr lang="en-US" altLang="en-US" sz="800" dirty="0"/>
              <a:t>A producer can only get PS on units that he actually sells.</a:t>
            </a:r>
          </a:p>
          <a:p>
            <a:pPr>
              <a:lnSpc>
                <a:spcPct val="80000"/>
              </a:lnSpc>
            </a:pPr>
            <a:endParaRPr lang="en-US" altLang="en-US" sz="800" dirty="0"/>
          </a:p>
          <a:p>
            <a:pPr>
              <a:lnSpc>
                <a:spcPct val="80000"/>
              </a:lnSpc>
            </a:pPr>
            <a:r>
              <a:rPr lang="en-US" altLang="en-US" sz="800" b="1" u="sng" dirty="0"/>
              <a:t>Graph notes</a:t>
            </a:r>
            <a:endParaRPr lang="en-US" altLang="en-US" sz="800" u="sng" dirty="0"/>
          </a:p>
          <a:p>
            <a:pPr>
              <a:lnSpc>
                <a:spcPct val="80000"/>
              </a:lnSpc>
            </a:pPr>
            <a:r>
              <a:rPr lang="en-US" altLang="en-US" sz="800" b="1" dirty="0"/>
              <a:t>Consumer surplus:</a:t>
            </a:r>
          </a:p>
          <a:p>
            <a:pPr>
              <a:lnSpc>
                <a:spcPct val="80000"/>
              </a:lnSpc>
            </a:pPr>
            <a:r>
              <a:rPr lang="en-US" altLang="en-US" sz="800" dirty="0"/>
              <a:t>Alice is willing to pay $7 for milk, but the price is $4. The difference between the price she is willing to pay, represented by point A, and the price she actually pays, represented by E, is $3 in consumer surplus. </a:t>
            </a:r>
          </a:p>
          <a:p>
            <a:pPr>
              <a:lnSpc>
                <a:spcPct val="80000"/>
              </a:lnSpc>
            </a:pPr>
            <a:r>
              <a:rPr lang="en-US" altLang="en-US" sz="800" dirty="0"/>
              <a:t>Betty is willing to pay $5 for milk, but the price is $4. Therefore, she receives $1 in consumer surplus, indicated by the blue arrow that shows the distance from $4 to $5.</a:t>
            </a:r>
          </a:p>
          <a:p>
            <a:pPr>
              <a:lnSpc>
                <a:spcPct val="80000"/>
              </a:lnSpc>
            </a:pPr>
            <a:r>
              <a:rPr lang="en-US" altLang="en-US" sz="800" dirty="0"/>
              <a:t>In fact, all consumers who are willing to pay more than $4 are better off when they purchase the milk at $4. We can show this total area of consumer surplus on the graph as the blue-shaded triangle bordered by the demand curve, the </a:t>
            </a:r>
            <a:r>
              <a:rPr lang="en-US" altLang="en-US" sz="800" i="1" dirty="0"/>
              <a:t>y</a:t>
            </a:r>
            <a:r>
              <a:rPr lang="en-US" altLang="en-US" sz="800" dirty="0"/>
              <a:t>-axis, and the equilibrium price. At every point in this area, consumers who are willing to pay more than the equilibrium price for milk will be better off.</a:t>
            </a:r>
          </a:p>
          <a:p>
            <a:pPr>
              <a:lnSpc>
                <a:spcPct val="80000"/>
              </a:lnSpc>
            </a:pPr>
            <a:r>
              <a:rPr lang="en-US" altLang="en-US" sz="800" dirty="0"/>
              <a:t> </a:t>
            </a:r>
          </a:p>
          <a:p>
            <a:pPr>
              <a:lnSpc>
                <a:spcPct val="80000"/>
              </a:lnSpc>
            </a:pPr>
            <a:r>
              <a:rPr lang="en-US" altLang="en-US" sz="800" b="1" dirty="0"/>
              <a:t>Producer surplus:</a:t>
            </a:r>
          </a:p>
          <a:p>
            <a:pPr>
              <a:lnSpc>
                <a:spcPct val="80000"/>
              </a:lnSpc>
            </a:pPr>
            <a:r>
              <a:rPr lang="en-US" altLang="en-US" sz="800" dirty="0"/>
              <a:t>The Contented Cow is willing to sell milk for $2.50 a gallon, represented by point C. Since the equilibrium price is $4.00, the business makes $1.50 in producer surplus. This is indicated by the red arrow that shows the distance from $4.00 to $2.50.</a:t>
            </a:r>
          </a:p>
          <a:p>
            <a:pPr>
              <a:lnSpc>
                <a:spcPct val="80000"/>
              </a:lnSpc>
            </a:pPr>
            <a:r>
              <a:rPr lang="en-US" altLang="en-US" sz="800" dirty="0"/>
              <a:t>If we think of the supply curve as representing the costs of many different sellers, we can calculate the total producer surplus as the red shaded triangle bordered by the supply curve, the </a:t>
            </a:r>
            <a:r>
              <a:rPr lang="en-US" altLang="en-US" sz="800" i="1" dirty="0"/>
              <a:t>y</a:t>
            </a:r>
            <a:r>
              <a:rPr lang="en-US" altLang="en-US" sz="800" dirty="0"/>
              <a:t>-axis, and the equilibrium price.</a:t>
            </a:r>
          </a:p>
          <a:p>
            <a:pPr>
              <a:lnSpc>
                <a:spcPct val="80000"/>
              </a:lnSpc>
            </a:pPr>
            <a:endParaRPr lang="en-US" altLang="en-US" sz="800" dirty="0"/>
          </a:p>
          <a:p>
            <a:pPr>
              <a:lnSpc>
                <a:spcPct val="80000"/>
              </a:lnSpc>
            </a:pPr>
            <a:r>
              <a:rPr lang="en-US" altLang="en-US" sz="800" b="1" dirty="0"/>
              <a:t>Overall welfare:</a:t>
            </a:r>
            <a:endParaRPr lang="en-US" altLang="en-US" sz="800" dirty="0"/>
          </a:p>
          <a:p>
            <a:pPr>
              <a:lnSpc>
                <a:spcPct val="80000"/>
              </a:lnSpc>
            </a:pPr>
            <a:r>
              <a:rPr lang="en-US" altLang="en-US" sz="800" dirty="0"/>
              <a:t>The shaded-blue triangle (consumer surplus) and the shaded-red triangle (producer surplus) describe the increase in total surplus, or social welfare, created by the production and exchange of the good at the equilibrium price.</a:t>
            </a:r>
          </a:p>
          <a:p>
            <a:pPr>
              <a:lnSpc>
                <a:spcPct val="80000"/>
              </a:lnSpc>
            </a:pPr>
            <a:r>
              <a:rPr lang="en-US" altLang="en-US" sz="800" dirty="0"/>
              <a:t>At the equilibrium quantity of 6 million gallons of milk, output and consumption reach the largest possible combination of producer and consumer surplus. In the region of the graph beyond 6 million units, buyers and sellers would experience a loss.</a:t>
            </a:r>
          </a:p>
          <a:p>
            <a:pPr>
              <a:lnSpc>
                <a:spcPct val="80000"/>
              </a:lnSpc>
            </a:pPr>
            <a:r>
              <a:rPr lang="en-US" altLang="en-US" sz="800" dirty="0"/>
              <a:t>When an allocation of resources maximizes total surplus, the result is said to be efficient. Efficiency occurs at point E when the market is in equilibrium. At any other non-equilibrium price, less trading will occur, and less surplus will be gained.</a:t>
            </a:r>
          </a:p>
        </p:txBody>
      </p:sp>
      <p:sp>
        <p:nvSpPr>
          <p:cNvPr id="49155"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308B0A13-DCF3-47F7-8986-2DB19CEBA198}" type="slidenum">
              <a:rPr lang="en-US" altLang="en-US" sz="1800">
                <a:solidFill>
                  <a:prstClr val="black"/>
                </a:solidFill>
                <a:latin typeface="Cambria"/>
              </a:rPr>
              <a:pPr defTabSz="457200" eaLnBrk="1" fontAlgn="base" hangingPunct="1">
                <a:spcBef>
                  <a:spcPct val="0"/>
                </a:spcBef>
                <a:spcAft>
                  <a:spcPct val="0"/>
                </a:spcAft>
              </a:pPr>
              <a:t>51</a:t>
            </a:fld>
            <a:endParaRPr lang="en-US" altLang="en-US" sz="1800" dirty="0">
              <a:solidFill>
                <a:prstClr val="black"/>
              </a:solidFill>
              <a:latin typeface="Cambria"/>
            </a:endParaRPr>
          </a:p>
        </p:txBody>
      </p:sp>
    </p:spTree>
    <p:extLst>
      <p:ext uri="{BB962C8B-B14F-4D97-AF65-F5344CB8AC3E}">
        <p14:creationId xmlns:p14="http://schemas.microsoft.com/office/powerpoint/2010/main" val="27413733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529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Taxes provide benefits, and exemplify the idea that there is no free lunch. </a:t>
            </a:r>
          </a:p>
          <a:p>
            <a:endParaRPr lang="en-US" altLang="en-US" dirty="0"/>
          </a:p>
          <a:p>
            <a:r>
              <a:rPr lang="en-US" altLang="en-US" dirty="0"/>
              <a:t>Taxes pay for many services we use daily for </a:t>
            </a:r>
            <a:r>
              <a:rPr lang="en-US" altLang="ja-JP" dirty="0"/>
              <a:t>"free," but don't think about.</a:t>
            </a:r>
          </a:p>
          <a:p>
            <a:endParaRPr lang="en-US" altLang="en-US" dirty="0"/>
          </a:p>
          <a:p>
            <a:r>
              <a:rPr lang="en-US" altLang="en-US" dirty="0"/>
              <a:t>Excise taxes on alcohol and tobacco are sometimes called </a:t>
            </a:r>
            <a:r>
              <a:rPr lang="en-US" altLang="en-US" b="1" dirty="0"/>
              <a:t>sin taxes</a:t>
            </a:r>
            <a:r>
              <a:rPr lang="en-US" altLang="en-US" dirty="0"/>
              <a:t>. Consumption of these goods can sometimes have negative externalities, so a tax may reduce consumption and help correct the externality.</a:t>
            </a:r>
          </a:p>
          <a:p>
            <a:endParaRPr lang="en-US" altLang="en-US" dirty="0"/>
          </a:p>
          <a:p>
            <a:r>
              <a:rPr lang="en-US" altLang="en-US" dirty="0"/>
              <a:t>Excise taxes, such as cigarette, alcohol, and gasoline taxes, account for less than 4% of all tax revenues. But because we can isolate changes in taxes on one item at a time, they provide a good way for us to understand the overall effect of a tax.</a:t>
            </a:r>
          </a:p>
          <a:p>
            <a:endParaRPr lang="en-US" altLang="en-US" dirty="0"/>
          </a:p>
          <a:p>
            <a:r>
              <a:rPr lang="en-US" altLang="en-US" dirty="0"/>
              <a:t>With regard to tax incidence, we</a:t>
            </a:r>
            <a:r>
              <a:rPr lang="en-US" altLang="ja-JP" dirty="0"/>
              <a:t>'ll see that sometimes consumers pay most of the tax burden. Other times, producers pay most of the tax.</a:t>
            </a:r>
            <a:endParaRPr lang="en-US" altLang="en-US" dirty="0"/>
          </a:p>
        </p:txBody>
      </p:sp>
    </p:spTree>
    <p:extLst>
      <p:ext uri="{BB962C8B-B14F-4D97-AF65-F5344CB8AC3E}">
        <p14:creationId xmlns:p14="http://schemas.microsoft.com/office/powerpoint/2010/main" val="40919691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734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sz="1000" dirty="0"/>
              <a:t>Consider a $1 tax placed on milk </a:t>
            </a:r>
            <a:r>
              <a:rPr lang="en-US" altLang="en-US" sz="1000" b="1" dirty="0"/>
              <a:t>purchases</a:t>
            </a:r>
            <a:r>
              <a:rPr lang="en-US" altLang="en-US" sz="1000" dirty="0"/>
              <a:t>. Each time a consumer buys a gallon of milk, the cash register adds $1 in tax. Because of the tax, the price of milk goes up and the </a:t>
            </a:r>
            <a:r>
              <a:rPr lang="en-US" altLang="en-US" sz="1000" u="sng" dirty="0"/>
              <a:t>demand curve shifts down</a:t>
            </a:r>
            <a:r>
              <a:rPr lang="en-US" altLang="en-US" sz="1000" dirty="0"/>
              <a:t>. Why does the demand curve shift? Consumers know that they must pay the purchase price and also the tax. The extra cost makes them less likely to buy milk at every price, which causes the entire demand curve to shift down.</a:t>
            </a:r>
          </a:p>
          <a:p>
            <a:pPr>
              <a:lnSpc>
                <a:spcPct val="80000"/>
              </a:lnSpc>
            </a:pPr>
            <a:endParaRPr lang="en-US" altLang="en-US" sz="1000" dirty="0"/>
          </a:p>
          <a:p>
            <a:pPr>
              <a:lnSpc>
                <a:spcPct val="80000"/>
              </a:lnSpc>
            </a:pPr>
            <a:r>
              <a:rPr lang="en-US" altLang="en-US" sz="1000" dirty="0"/>
              <a:t>The intersection of the new demand curve with the existing supply curve creates a new equilibrium price of $3.50—$0.50 lower than the original equilibrium price of $4.00. </a:t>
            </a:r>
            <a:r>
              <a:rPr lang="en-US" altLang="en-US" sz="1000" u="sng" dirty="0"/>
              <a:t>But even though the price is lower, consumers are still worse off. Since they must also pay the $1.00 tax, the total price rises to $4.50 per gallon</a:t>
            </a:r>
            <a:r>
              <a:rPr lang="en-US" altLang="en-US" sz="1000" dirty="0"/>
              <a:t>. Therefore, despite the rise in price, the seller nets only $3.50.</a:t>
            </a:r>
          </a:p>
          <a:p>
            <a:pPr>
              <a:lnSpc>
                <a:spcPct val="80000"/>
              </a:lnSpc>
            </a:pPr>
            <a:endParaRPr lang="en-US" altLang="en-US" sz="1000" dirty="0"/>
          </a:p>
          <a:p>
            <a:pPr>
              <a:lnSpc>
                <a:spcPct val="80000"/>
              </a:lnSpc>
            </a:pPr>
            <a:r>
              <a:rPr lang="en-US" altLang="en-US" sz="1000" dirty="0"/>
              <a:t>A similar logic applies to the consumer. Since the new equilibrium price after the tax is $0.50 higher, the consumer shares the $1.00/gallon tax incidence equally with the seller. </a:t>
            </a:r>
          </a:p>
          <a:p>
            <a:pPr>
              <a:lnSpc>
                <a:spcPct val="80000"/>
              </a:lnSpc>
            </a:pPr>
            <a:r>
              <a:rPr lang="en-US" altLang="en-US" sz="1000" b="1" dirty="0"/>
              <a:t>End result:</a:t>
            </a:r>
            <a:r>
              <a:rPr lang="en-US" altLang="en-US" sz="1000" dirty="0"/>
              <a:t> The consumer pays $0.50 more and the seller nets $0.50 less.</a:t>
            </a:r>
          </a:p>
          <a:p>
            <a:pPr>
              <a:lnSpc>
                <a:spcPct val="80000"/>
              </a:lnSpc>
            </a:pPr>
            <a:endParaRPr lang="en-US" altLang="en-US" sz="1000" dirty="0"/>
          </a:p>
          <a:p>
            <a:pPr>
              <a:lnSpc>
                <a:spcPct val="80000"/>
              </a:lnSpc>
            </a:pPr>
            <a:r>
              <a:rPr lang="en-US" altLang="en-US" sz="1000" dirty="0"/>
              <a:t>The tax also affects the </a:t>
            </a:r>
            <a:r>
              <a:rPr lang="en-US" altLang="en-US" sz="1000" u="sng" dirty="0"/>
              <a:t>amount sold</a:t>
            </a:r>
            <a:r>
              <a:rPr lang="en-US" altLang="en-US" sz="1000" dirty="0"/>
              <a:t> in the market. Since the new equilibrium price after the tax is higher, consumers of milk reduce the quantity demanded from 1000 gallons to 750 gallons. </a:t>
            </a:r>
            <a:r>
              <a:rPr lang="en-US" altLang="en-US" sz="1000" u="sng" dirty="0"/>
              <a:t>As a result, the market for milk is smaller</a:t>
            </a:r>
            <a:r>
              <a:rPr lang="en-US" altLang="en-US" sz="1000" dirty="0"/>
              <a:t> than it was before the tax was placed on the good.</a:t>
            </a:r>
          </a:p>
          <a:p>
            <a:pPr>
              <a:lnSpc>
                <a:spcPct val="80000"/>
              </a:lnSpc>
            </a:pPr>
            <a:endParaRPr lang="en-US" altLang="en-US" sz="1000" dirty="0"/>
          </a:p>
          <a:p>
            <a:pPr>
              <a:lnSpc>
                <a:spcPct val="80000"/>
              </a:lnSpc>
            </a:pPr>
            <a:r>
              <a:rPr lang="en-US" altLang="en-US" sz="1000" b="1" dirty="0"/>
              <a:t>Actual tax revenue collected by government:</a:t>
            </a:r>
          </a:p>
          <a:p>
            <a:pPr>
              <a:lnSpc>
                <a:spcPct val="80000"/>
              </a:lnSpc>
            </a:pPr>
            <a:r>
              <a:rPr lang="en-US" altLang="en-US" sz="1000" dirty="0"/>
              <a:t>Tax revenue = (tax amount) </a:t>
            </a:r>
            <a:r>
              <a:rPr lang="en-US" altLang="en-US" sz="1000" dirty="0">
                <a:sym typeface="Symbol" panose="05050102010706020507" pitchFamily="18" charset="2"/>
              </a:rPr>
              <a:t> (number of units taxed)</a:t>
            </a:r>
          </a:p>
          <a:p>
            <a:pPr>
              <a:lnSpc>
                <a:spcPct val="80000"/>
              </a:lnSpc>
            </a:pPr>
            <a:r>
              <a:rPr lang="en-US" altLang="en-US" sz="1000" dirty="0">
                <a:sym typeface="Symbol" panose="05050102010706020507" pitchFamily="18" charset="2"/>
              </a:rPr>
              <a:t>Tax revenue = $1.00  750</a:t>
            </a:r>
          </a:p>
          <a:p>
            <a:pPr>
              <a:lnSpc>
                <a:spcPct val="80000"/>
              </a:lnSpc>
            </a:pPr>
            <a:r>
              <a:rPr lang="en-US" altLang="en-US" sz="1000" dirty="0">
                <a:sym typeface="Symbol" panose="05050102010706020507" pitchFamily="18" charset="2"/>
              </a:rPr>
              <a:t>Tax revenue = $750</a:t>
            </a:r>
          </a:p>
          <a:p>
            <a:pPr>
              <a:lnSpc>
                <a:spcPct val="80000"/>
              </a:lnSpc>
            </a:pPr>
            <a:endParaRPr lang="en-US" altLang="en-US" sz="1000" dirty="0"/>
          </a:p>
        </p:txBody>
      </p:sp>
      <p:sp>
        <p:nvSpPr>
          <p:cNvPr id="57347"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5D53BA11-AE3B-490B-BD9A-51123A06BFE9}" type="slidenum">
              <a:rPr lang="en-US" altLang="en-US" sz="1800">
                <a:solidFill>
                  <a:prstClr val="black"/>
                </a:solidFill>
                <a:latin typeface="Cambria"/>
              </a:rPr>
              <a:pPr defTabSz="457200" eaLnBrk="1" fontAlgn="base" hangingPunct="1">
                <a:spcBef>
                  <a:spcPct val="0"/>
                </a:spcBef>
                <a:spcAft>
                  <a:spcPct val="0"/>
                </a:spcAft>
              </a:pPr>
              <a:t>53</a:t>
            </a:fld>
            <a:endParaRPr lang="en-US" altLang="en-US" sz="1800" dirty="0">
              <a:solidFill>
                <a:prstClr val="black"/>
              </a:solidFill>
              <a:latin typeface="Cambria"/>
            </a:endParaRPr>
          </a:p>
        </p:txBody>
      </p:sp>
    </p:spTree>
    <p:extLst>
      <p:ext uri="{BB962C8B-B14F-4D97-AF65-F5344CB8AC3E}">
        <p14:creationId xmlns:p14="http://schemas.microsoft.com/office/powerpoint/2010/main" val="234330475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939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altLang="en-US" sz="1000" dirty="0"/>
              <a:t>What happens when a </a:t>
            </a:r>
            <a:r>
              <a:rPr lang="en-US" altLang="en-US" sz="1000" b="1" dirty="0"/>
              <a:t>tax of $1/gallon </a:t>
            </a:r>
            <a:r>
              <a:rPr lang="en-US" altLang="en-US" sz="1000" dirty="0"/>
              <a:t>is placed on milk </a:t>
            </a:r>
            <a:r>
              <a:rPr lang="en-US" altLang="en-US" sz="1000" b="1" dirty="0"/>
              <a:t>suppliers</a:t>
            </a:r>
          </a:p>
          <a:p>
            <a:pPr>
              <a:lnSpc>
                <a:spcPct val="90000"/>
              </a:lnSpc>
            </a:pPr>
            <a:endParaRPr lang="en-US" altLang="en-US" sz="1000" dirty="0"/>
          </a:p>
          <a:p>
            <a:pPr>
              <a:lnSpc>
                <a:spcPct val="90000"/>
              </a:lnSpc>
            </a:pPr>
            <a:r>
              <a:rPr lang="en-US" altLang="en-US" sz="1000" dirty="0"/>
              <a:t>First, look at the </a:t>
            </a:r>
            <a:r>
              <a:rPr lang="en-US" altLang="en-US" sz="1000" b="1" dirty="0"/>
              <a:t>shift in the supply curve</a:t>
            </a:r>
            <a:r>
              <a:rPr lang="en-US" altLang="en-US" sz="1000" dirty="0"/>
              <a:t>. Why does it shift? The $1/gallon tax on milk lowers the profits that dairy farmers expect to make, which causes them to produce less milk at every price level.</a:t>
            </a:r>
          </a:p>
          <a:p>
            <a:pPr>
              <a:lnSpc>
                <a:spcPct val="90000"/>
              </a:lnSpc>
            </a:pPr>
            <a:endParaRPr lang="en-US" altLang="en-US" sz="1000" dirty="0"/>
          </a:p>
          <a:p>
            <a:pPr>
              <a:lnSpc>
                <a:spcPct val="90000"/>
              </a:lnSpc>
            </a:pPr>
            <a:r>
              <a:rPr lang="en-US" altLang="en-US" sz="1000" dirty="0"/>
              <a:t>We can also think of the </a:t>
            </a:r>
            <a:r>
              <a:rPr lang="en-US" altLang="en-US" sz="1000" u="sng" dirty="0"/>
              <a:t>entire supply curve as shifting up</a:t>
            </a:r>
            <a:r>
              <a:rPr lang="en-US" altLang="en-US" sz="1000" dirty="0"/>
              <a:t> in response to the tax that milk producers must pay to the government.</a:t>
            </a:r>
          </a:p>
          <a:p>
            <a:pPr>
              <a:lnSpc>
                <a:spcPct val="90000"/>
              </a:lnSpc>
            </a:pPr>
            <a:endParaRPr lang="en-US" altLang="en-US" sz="1000" dirty="0"/>
          </a:p>
          <a:p>
            <a:pPr>
              <a:lnSpc>
                <a:spcPct val="90000"/>
              </a:lnSpc>
            </a:pPr>
            <a:r>
              <a:rPr lang="en-US" altLang="en-US" sz="1000" dirty="0"/>
              <a:t>The intersection of the new supply curve with the existing demand curve creates a new equilibrium price of $4.50—$0.50 higher than the original equilibrium price of $4.00. This occurs because </a:t>
            </a:r>
            <a:r>
              <a:rPr lang="en-US" altLang="en-US" sz="1000" u="sng" dirty="0"/>
              <a:t>the seller is able to pass some of the tax increase along to the buyer in the form of a higher price</a:t>
            </a:r>
            <a:r>
              <a:rPr lang="en-US" altLang="en-US" sz="1000" dirty="0"/>
              <a:t>. However, the seller is still worse off. After the tax, the new equilibrium price is $4.50, but $1.00 must be paid as tax to the government. </a:t>
            </a:r>
          </a:p>
          <a:p>
            <a:pPr>
              <a:lnSpc>
                <a:spcPct val="90000"/>
              </a:lnSpc>
            </a:pPr>
            <a:endParaRPr lang="en-US" altLang="en-US" sz="1000" dirty="0"/>
          </a:p>
          <a:p>
            <a:pPr>
              <a:lnSpc>
                <a:spcPct val="90000"/>
              </a:lnSpc>
            </a:pPr>
            <a:r>
              <a:rPr lang="en-US" altLang="en-US" sz="1000" b="1" dirty="0"/>
              <a:t>End result: </a:t>
            </a:r>
            <a:r>
              <a:rPr lang="en-US" altLang="en-US" sz="1000" dirty="0"/>
              <a:t>The producer receives $0.50 less and the buyer pays $0.50 more. </a:t>
            </a:r>
            <a:r>
              <a:rPr lang="en-US" altLang="en-US" sz="1000" b="1" u="sng" dirty="0"/>
              <a:t>This is the same end result as the previous graph when the tax was paid by the producers!</a:t>
            </a:r>
          </a:p>
          <a:p>
            <a:pPr>
              <a:lnSpc>
                <a:spcPct val="90000"/>
              </a:lnSpc>
            </a:pPr>
            <a:endParaRPr lang="en-US" altLang="en-US" sz="1000" dirty="0"/>
          </a:p>
          <a:p>
            <a:pPr>
              <a:lnSpc>
                <a:spcPct val="90000"/>
              </a:lnSpc>
            </a:pPr>
            <a:r>
              <a:rPr lang="en-US" altLang="en-US" sz="1000" dirty="0"/>
              <a:t>The tax on milk purchases also affects the amount sold in the market. Since the after-tax equilibrium price is lower, producers of milk reduce the quantity that they sell to 750 gallons. </a:t>
            </a:r>
            <a:r>
              <a:rPr lang="en-US" altLang="en-US" sz="1000" u="sng" dirty="0"/>
              <a:t>Therefore, the market for milk is smaller than it was before the tax was placed on the good.</a:t>
            </a:r>
          </a:p>
          <a:p>
            <a:pPr>
              <a:lnSpc>
                <a:spcPct val="90000"/>
              </a:lnSpc>
            </a:pPr>
            <a:endParaRPr lang="en-US" altLang="en-US" sz="1000" u="sng" dirty="0"/>
          </a:p>
          <a:p>
            <a:pPr>
              <a:lnSpc>
                <a:spcPct val="90000"/>
              </a:lnSpc>
            </a:pPr>
            <a:r>
              <a:rPr lang="en-US" altLang="en-US" sz="1000" b="1" dirty="0"/>
              <a:t>Actual tax revenue collected by government:</a:t>
            </a:r>
          </a:p>
          <a:p>
            <a:pPr>
              <a:lnSpc>
                <a:spcPct val="90000"/>
              </a:lnSpc>
            </a:pPr>
            <a:r>
              <a:rPr lang="en-US" altLang="en-US" sz="1000" dirty="0"/>
              <a:t>Tax revenue = (tax amount) </a:t>
            </a:r>
            <a:r>
              <a:rPr lang="en-US" altLang="en-US" sz="1000" dirty="0">
                <a:sym typeface="Symbol" panose="05050102010706020507" pitchFamily="18" charset="2"/>
              </a:rPr>
              <a:t> (number of units taxed)</a:t>
            </a:r>
          </a:p>
          <a:p>
            <a:pPr>
              <a:lnSpc>
                <a:spcPct val="90000"/>
              </a:lnSpc>
            </a:pPr>
            <a:r>
              <a:rPr lang="en-US" altLang="en-US" sz="1000" dirty="0">
                <a:sym typeface="Symbol" panose="05050102010706020507" pitchFamily="18" charset="2"/>
              </a:rPr>
              <a:t>Tax revenue = $1.00  750</a:t>
            </a:r>
          </a:p>
          <a:p>
            <a:pPr>
              <a:lnSpc>
                <a:spcPct val="90000"/>
              </a:lnSpc>
            </a:pPr>
            <a:r>
              <a:rPr lang="en-US" altLang="en-US" sz="1000" dirty="0">
                <a:sym typeface="Symbol" panose="05050102010706020507" pitchFamily="18" charset="2"/>
              </a:rPr>
              <a:t>Tax revenue = $750</a:t>
            </a:r>
          </a:p>
        </p:txBody>
      </p:sp>
      <p:sp>
        <p:nvSpPr>
          <p:cNvPr id="59395"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56EF0372-9131-4D0A-8DE5-2667736179D5}" type="slidenum">
              <a:rPr lang="en-US" altLang="en-US" sz="1800">
                <a:solidFill>
                  <a:prstClr val="black"/>
                </a:solidFill>
                <a:latin typeface="Cambria"/>
              </a:rPr>
              <a:pPr defTabSz="457200" eaLnBrk="1" fontAlgn="base" hangingPunct="1">
                <a:spcBef>
                  <a:spcPct val="0"/>
                </a:spcBef>
                <a:spcAft>
                  <a:spcPct val="0"/>
                </a:spcAft>
              </a:pPr>
              <a:t>54</a:t>
            </a:fld>
            <a:endParaRPr lang="en-US" altLang="en-US" sz="1800" dirty="0">
              <a:solidFill>
                <a:prstClr val="black"/>
              </a:solidFill>
              <a:latin typeface="Cambria"/>
            </a:endParaRPr>
          </a:p>
        </p:txBody>
      </p:sp>
    </p:spTree>
    <p:extLst>
      <p:ext uri="{BB962C8B-B14F-4D97-AF65-F5344CB8AC3E}">
        <p14:creationId xmlns:p14="http://schemas.microsoft.com/office/powerpoint/2010/main" val="37025793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Recall that even though prices went up, the producer still is worse off since it had to pay part of the tax.</a:t>
            </a:r>
          </a:p>
          <a:p>
            <a:endParaRPr lang="en-US" altLang="en-US" dirty="0"/>
          </a:p>
          <a:p>
            <a:r>
              <a:rPr lang="en-US" altLang="en-US" dirty="0"/>
              <a:t>DWL is the result of the decreased number of transactions. When the price is anything but the equilibrium price (such as with a tax or price control), the number of trades will decrease.</a:t>
            </a:r>
          </a:p>
          <a:p>
            <a:endParaRPr lang="en-US" altLang="en-US" dirty="0"/>
          </a:p>
          <a:p>
            <a:r>
              <a:rPr lang="en-US" altLang="en-US" b="1" dirty="0"/>
              <a:t>Think of DWL as the following:</a:t>
            </a:r>
          </a:p>
          <a:p>
            <a:r>
              <a:rPr lang="en-US" altLang="en-US" dirty="0"/>
              <a:t>Graphically, DWL is an area that COULD HAVE been somebody</a:t>
            </a:r>
            <a:r>
              <a:rPr lang="en-US" altLang="ja-JP" dirty="0"/>
              <a:t>'s surplus (producer and/or consumer) at a different price and quantity, but at the current situation, belongs to nobody.</a:t>
            </a:r>
          </a:p>
          <a:p>
            <a:endParaRPr lang="en-US" altLang="en-US" dirty="0"/>
          </a:p>
          <a:p>
            <a:r>
              <a:rPr lang="en-US" altLang="en-US" dirty="0"/>
              <a:t>Tax revenue collected by the government is </a:t>
            </a:r>
            <a:r>
              <a:rPr lang="en-US" altLang="en-US" u="sng" dirty="0"/>
              <a:t>NOT</a:t>
            </a:r>
            <a:r>
              <a:rPr lang="en-US" altLang="en-US" dirty="0"/>
              <a:t> DWL! The taxes belong to the government. DWL belongs to nobody; recall that you can only get surplus on units that are actually traded! We aren</a:t>
            </a:r>
            <a:r>
              <a:rPr lang="en-US" altLang="ja-JP" dirty="0"/>
              <a:t>'t trading those units anymore!</a:t>
            </a:r>
            <a:endParaRPr lang="en-US" altLang="en-US" dirty="0"/>
          </a:p>
        </p:txBody>
      </p:sp>
    </p:spTree>
    <p:extLst>
      <p:ext uri="{BB962C8B-B14F-4D97-AF65-F5344CB8AC3E}">
        <p14:creationId xmlns:p14="http://schemas.microsoft.com/office/powerpoint/2010/main" val="2889140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5328A4-190D-4BFB-8AB8-234B4F4E48CE}" type="slidenum">
              <a:rPr lang="en-US" altLang="en-US">
                <a:solidFill>
                  <a:srgbClr val="000000"/>
                </a:solidFill>
              </a:rPr>
              <a:pPr/>
              <a:t>6</a:t>
            </a:fld>
            <a:endParaRPr lang="en-US" altLang="en-US">
              <a:solidFill>
                <a:srgbClr val="000000"/>
              </a:solidFill>
            </a:endParaRPr>
          </a:p>
        </p:txBody>
      </p:sp>
      <p:sp>
        <p:nvSpPr>
          <p:cNvPr id="176130" name="Rectangle 2"/>
          <p:cNvSpPr>
            <a:spLocks noGrp="1" noRot="1" noChangeAspect="1" noChangeArrowheads="1" noTextEdit="1"/>
          </p:cNvSpPr>
          <p:nvPr>
            <p:ph type="sldImg"/>
          </p:nvPr>
        </p:nvSpPr>
        <p:spPr>
          <a:ln/>
        </p:spPr>
      </p:sp>
      <p:sp>
        <p:nvSpPr>
          <p:cNvPr id="176131" name="Rectangle 3"/>
          <p:cNvSpPr>
            <a:spLocks noGrp="1" noChangeArrowheads="1"/>
          </p:cNvSpPr>
          <p:nvPr>
            <p:ph type="body" idx="1"/>
          </p:nvPr>
        </p:nvSpPr>
        <p:spPr/>
        <p:txBody>
          <a:bodyPr/>
          <a:lstStyle/>
          <a:p>
            <a:endParaRPr lang="en-US" altLang="en-US" b="1" dirty="0"/>
          </a:p>
        </p:txBody>
      </p:sp>
    </p:spTree>
    <p:extLst>
      <p:ext uri="{BB962C8B-B14F-4D97-AF65-F5344CB8AC3E}">
        <p14:creationId xmlns:p14="http://schemas.microsoft.com/office/powerpoint/2010/main" val="13757790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The graph is the same as before, but the only difference is the added yellow triangle, which represents DWL.</a:t>
            </a:r>
          </a:p>
          <a:p>
            <a:endParaRPr lang="en-US" altLang="en-US" dirty="0"/>
          </a:p>
          <a:p>
            <a:r>
              <a:rPr lang="en-US" altLang="en-US" b="1" dirty="0"/>
              <a:t>Area of a triangle </a:t>
            </a:r>
            <a:r>
              <a:rPr lang="en-US" altLang="en-US" dirty="0"/>
              <a:t>= </a:t>
            </a:r>
            <a:r>
              <a:rPr lang="en-US" altLang="en-US" dirty="0">
                <a:latin typeface="Cambria" panose="02040503050406030204" pitchFamily="18" charset="0"/>
                <a:cs typeface="Tahoma" panose="020B0604030504040204" pitchFamily="34" charset="0"/>
              </a:rPr>
              <a:t>½ </a:t>
            </a:r>
            <a:r>
              <a:rPr lang="en-US" altLang="en-US" dirty="0">
                <a:latin typeface="Cambria" panose="02040503050406030204" pitchFamily="18" charset="0"/>
                <a:cs typeface="Tahoma" panose="020B0604030504040204" pitchFamily="34" charset="0"/>
                <a:sym typeface="Symbol" panose="05050102010706020507" pitchFamily="18" charset="2"/>
              </a:rPr>
              <a:t> (base of triangle)  (height of triangle)</a:t>
            </a:r>
          </a:p>
          <a:p>
            <a:endParaRPr lang="en-US" altLang="en-US" dirty="0">
              <a:latin typeface="Cambria" panose="02040503050406030204" pitchFamily="18" charset="0"/>
              <a:cs typeface="Tahoma" panose="020B0604030504040204" pitchFamily="34" charset="0"/>
              <a:sym typeface="Symbol" panose="05050102010706020507" pitchFamily="18" charset="2"/>
            </a:endParaRPr>
          </a:p>
          <a:p>
            <a:r>
              <a:rPr lang="en-US" altLang="en-US" dirty="0">
                <a:latin typeface="Cambria" panose="02040503050406030204" pitchFamily="18" charset="0"/>
                <a:cs typeface="Tahoma" panose="020B0604030504040204" pitchFamily="34" charset="0"/>
                <a:sym typeface="Symbol" panose="05050102010706020507" pitchFamily="18" charset="2"/>
              </a:rPr>
              <a:t>DWL in this case is $125.</a:t>
            </a:r>
          </a:p>
          <a:p>
            <a:endParaRPr lang="en-US" altLang="en-US" dirty="0">
              <a:latin typeface="Cambria" panose="02040503050406030204" pitchFamily="18" charset="0"/>
              <a:cs typeface="Tahoma" panose="020B0604030504040204" pitchFamily="34" charset="0"/>
              <a:sym typeface="Symbol" panose="05050102010706020507" pitchFamily="18" charset="2"/>
            </a:endParaRPr>
          </a:p>
          <a:p>
            <a:r>
              <a:rPr lang="en-US" altLang="en-US" dirty="0"/>
              <a:t>The amount purchased to decline from 1000 to 750 gallons, a reduction of 250 gallons sold in the market. The yellow triangle represents the deadweight loss caused by the tax. The rise in price causes the loss of some consumers, who would have paid between $4.00 and $4.50. Likewise, the reduction in the price the seller receives means that producers who once sold a gallon of milk between $3.50 and $4.00 will no longer be willing to do so. </a:t>
            </a:r>
          </a:p>
          <a:p>
            <a:endParaRPr lang="en-US" altLang="en-US" dirty="0"/>
          </a:p>
          <a:p>
            <a:r>
              <a:rPr lang="en-US" altLang="en-US" dirty="0"/>
              <a:t>The combined reductions in consumer and producer surplus equal the deadweight loss produced by a $1 tax on milk.</a:t>
            </a:r>
          </a:p>
        </p:txBody>
      </p:sp>
      <p:sp>
        <p:nvSpPr>
          <p:cNvPr id="64515"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A8CFB6EB-6949-4585-9E44-E719AFE30D19}" type="slidenum">
              <a:rPr lang="en-US" altLang="en-US" sz="1800">
                <a:solidFill>
                  <a:prstClr val="black"/>
                </a:solidFill>
                <a:latin typeface="Cambria"/>
              </a:rPr>
              <a:pPr defTabSz="457200" eaLnBrk="1" fontAlgn="base" hangingPunct="1">
                <a:spcBef>
                  <a:spcPct val="0"/>
                </a:spcBef>
                <a:spcAft>
                  <a:spcPct val="0"/>
                </a:spcAft>
              </a:pPr>
              <a:t>57</a:t>
            </a:fld>
            <a:endParaRPr lang="en-US" altLang="en-US" sz="1800" dirty="0">
              <a:solidFill>
                <a:prstClr val="black"/>
              </a:solidFill>
              <a:latin typeface="Cambria"/>
            </a:endParaRPr>
          </a:p>
        </p:txBody>
      </p:sp>
    </p:spTree>
    <p:extLst>
      <p:ext uri="{BB962C8B-B14F-4D97-AF65-F5344CB8AC3E}">
        <p14:creationId xmlns:p14="http://schemas.microsoft.com/office/powerpoint/2010/main" val="27750665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65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Generally, we</a:t>
            </a:r>
            <a:r>
              <a:rPr lang="en-US" altLang="ja-JP" dirty="0"/>
              <a:t>'ll see that the more inelastic (insensitive) market participant pays most of the tax. If consumers are inelastic, the producers will be able to pass the entire tax onto the consumers in the form of a price increase.</a:t>
            </a:r>
          </a:p>
          <a:p>
            <a:endParaRPr lang="en-US" altLang="en-US" dirty="0"/>
          </a:p>
          <a:p>
            <a:r>
              <a:rPr lang="en-US" altLang="en-US" dirty="0"/>
              <a:t>With regard to a perfectly inelastic demand, a tax will create zero deadweight loss. This means market efficiency doesn</a:t>
            </a:r>
            <a:r>
              <a:rPr lang="en-US" altLang="ja-JP" dirty="0"/>
              <a:t>'t change as a result of the tax.</a:t>
            </a:r>
          </a:p>
          <a:p>
            <a:endParaRPr lang="en-US" altLang="en-US" dirty="0"/>
          </a:p>
          <a:p>
            <a:r>
              <a:rPr lang="en-US" altLang="en-US" dirty="0"/>
              <a:t>Picture: Cigarettes have a very inelastic demand!</a:t>
            </a:r>
          </a:p>
        </p:txBody>
      </p:sp>
    </p:spTree>
    <p:extLst>
      <p:ext uri="{BB962C8B-B14F-4D97-AF65-F5344CB8AC3E}">
        <p14:creationId xmlns:p14="http://schemas.microsoft.com/office/powerpoint/2010/main" val="12197354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861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altLang="en-US" b="1" dirty="0"/>
              <a:t>The left graph </a:t>
            </a:r>
            <a:r>
              <a:rPr lang="en-US" altLang="en-US" dirty="0"/>
              <a:t>shows the market before the tax. The blue rectangle represents consumer surplus and the red triangle represents the producer surplus.</a:t>
            </a:r>
          </a:p>
          <a:p>
            <a:pPr>
              <a:lnSpc>
                <a:spcPct val="90000"/>
              </a:lnSpc>
            </a:pPr>
            <a:endParaRPr lang="en-US" altLang="en-US" dirty="0"/>
          </a:p>
          <a:p>
            <a:pPr>
              <a:lnSpc>
                <a:spcPct val="90000"/>
              </a:lnSpc>
            </a:pPr>
            <a:r>
              <a:rPr lang="en-US" altLang="en-US" b="1" dirty="0"/>
              <a:t>The right graph </a:t>
            </a:r>
            <a:r>
              <a:rPr lang="en-US" altLang="en-US" dirty="0"/>
              <a:t>shows a tax is levied on the seller. The supply curve shifts from </a:t>
            </a:r>
            <a:r>
              <a:rPr lang="en-US" altLang="en-US" dirty="0" err="1"/>
              <a:t>S</a:t>
            </a:r>
            <a:r>
              <a:rPr lang="en-US" altLang="en-US" baseline="-25000" dirty="0" err="1"/>
              <a:t>b</a:t>
            </a:r>
            <a:r>
              <a:rPr lang="en-US" altLang="en-US" dirty="0"/>
              <a:t> to S</a:t>
            </a:r>
            <a:r>
              <a:rPr lang="en-US" altLang="en-US" baseline="-25000" dirty="0"/>
              <a:t>a</a:t>
            </a:r>
            <a:r>
              <a:rPr lang="en-US" altLang="en-US" dirty="0"/>
              <a:t>. The shift in supply causes the equilibrium to move from </a:t>
            </a:r>
            <a:r>
              <a:rPr lang="en-US" altLang="en-US" dirty="0" err="1"/>
              <a:t>E</a:t>
            </a:r>
            <a:r>
              <a:rPr lang="en-US" altLang="en-US" baseline="-25000" dirty="0" err="1"/>
              <a:t>b</a:t>
            </a:r>
            <a:r>
              <a:rPr lang="en-US" altLang="en-US" dirty="0"/>
              <a:t> to </a:t>
            </a:r>
            <a:r>
              <a:rPr lang="en-US" altLang="en-US" dirty="0" err="1"/>
              <a:t>E</a:t>
            </a:r>
            <a:r>
              <a:rPr lang="en-US" altLang="en-US" baseline="-25000" dirty="0" err="1"/>
              <a:t>a</a:t>
            </a:r>
            <a:r>
              <a:rPr lang="en-US" altLang="en-US" dirty="0"/>
              <a:t> and the price to rise from </a:t>
            </a:r>
            <a:r>
              <a:rPr lang="en-US" altLang="en-US" dirty="0" err="1"/>
              <a:t>P</a:t>
            </a:r>
            <a:r>
              <a:rPr lang="en-US" altLang="en-US" baseline="-25000" dirty="0" err="1"/>
              <a:t>b</a:t>
            </a:r>
            <a:r>
              <a:rPr lang="en-US" altLang="en-US" dirty="0"/>
              <a:t> to P</a:t>
            </a:r>
            <a:r>
              <a:rPr lang="en-US" altLang="en-US" baseline="-25000" dirty="0"/>
              <a:t>a</a:t>
            </a:r>
            <a:r>
              <a:rPr lang="en-US" altLang="en-US" dirty="0"/>
              <a:t>. We know that when demand is perfectly inelastic, a price increase does not alter how much consumers purchase. Thus, the quantity demanded remains constant at Q even after the government collects tax revenue equal to the green-shaded area.</a:t>
            </a:r>
          </a:p>
          <a:p>
            <a:pPr>
              <a:lnSpc>
                <a:spcPct val="90000"/>
              </a:lnSpc>
            </a:pPr>
            <a:endParaRPr lang="en-US" altLang="en-US" dirty="0"/>
          </a:p>
          <a:p>
            <a:pPr>
              <a:lnSpc>
                <a:spcPct val="90000"/>
              </a:lnSpc>
            </a:pPr>
            <a:r>
              <a:rPr lang="en-US" altLang="en-US" dirty="0"/>
              <a:t>On the right graph, there is no DWL area! This means that the total surplus, or social welfare, is equal in both graphs. </a:t>
            </a:r>
          </a:p>
          <a:p>
            <a:pPr>
              <a:lnSpc>
                <a:spcPct val="90000"/>
              </a:lnSpc>
            </a:pPr>
            <a:endParaRPr lang="en-US" altLang="en-US" dirty="0"/>
          </a:p>
          <a:p>
            <a:pPr>
              <a:lnSpc>
                <a:spcPct val="90000"/>
              </a:lnSpc>
            </a:pPr>
            <a:r>
              <a:rPr lang="en-US" altLang="en-US" dirty="0"/>
              <a:t>On the right, the green area is subtracted entirely from the blue rectangle, which indicates that the surplus is redistributed from consumers to the government. But overall, society enjoys the same total surplus. From this we see that</a:t>
            </a:r>
            <a:r>
              <a:rPr lang="en-US" altLang="en-US" i="1" dirty="0"/>
              <a:t> </a:t>
            </a:r>
            <a:r>
              <a:rPr lang="en-US" altLang="en-US" dirty="0"/>
              <a:t>when demand is perfectly inelastic, the incidence, or the burden of taxation, is borne entirely by the consumer.</a:t>
            </a:r>
          </a:p>
        </p:txBody>
      </p:sp>
      <p:sp>
        <p:nvSpPr>
          <p:cNvPr id="68611"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E6D9FC8D-6205-4F8A-8012-91CB0B9CB0F6}" type="slidenum">
              <a:rPr lang="en-US" altLang="en-US" sz="1800">
                <a:solidFill>
                  <a:prstClr val="black"/>
                </a:solidFill>
                <a:latin typeface="Cambria"/>
              </a:rPr>
              <a:pPr defTabSz="457200" eaLnBrk="1" fontAlgn="base" hangingPunct="1">
                <a:spcBef>
                  <a:spcPct val="0"/>
                </a:spcBef>
                <a:spcAft>
                  <a:spcPct val="0"/>
                </a:spcAft>
              </a:pPr>
              <a:t>59</a:t>
            </a:fld>
            <a:endParaRPr lang="en-US" altLang="en-US" sz="1800" dirty="0">
              <a:solidFill>
                <a:prstClr val="black"/>
              </a:solidFill>
              <a:latin typeface="Cambria"/>
            </a:endParaRPr>
          </a:p>
        </p:txBody>
      </p:sp>
    </p:spTree>
    <p:extLst>
      <p:ext uri="{BB962C8B-B14F-4D97-AF65-F5344CB8AC3E}">
        <p14:creationId xmlns:p14="http://schemas.microsoft.com/office/powerpoint/2010/main" val="32114838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065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sz="900" dirty="0"/>
              <a:t>Assume that demand and supply are </a:t>
            </a:r>
            <a:r>
              <a:rPr lang="en-US" altLang="ja-JP" sz="900" dirty="0"/>
              <a:t>"equally" elastic here.</a:t>
            </a:r>
          </a:p>
          <a:p>
            <a:endParaRPr lang="en-US" altLang="en-US" sz="900" dirty="0"/>
          </a:p>
          <a:p>
            <a:r>
              <a:rPr lang="en-US" altLang="en-US" sz="900" b="1" dirty="0"/>
              <a:t>Left graph:</a:t>
            </a:r>
          </a:p>
          <a:p>
            <a:r>
              <a:rPr lang="en-US" altLang="en-US" sz="900" dirty="0"/>
              <a:t>Before the tax, price is equal to the equilibrium price, and the market is efficient with no DWL.</a:t>
            </a:r>
          </a:p>
          <a:p>
            <a:endParaRPr lang="en-US" altLang="en-US" sz="900" dirty="0"/>
          </a:p>
          <a:p>
            <a:r>
              <a:rPr lang="en-US" altLang="en-US" sz="900" b="1" dirty="0"/>
              <a:t>Right graph:</a:t>
            </a:r>
          </a:p>
          <a:p>
            <a:r>
              <a:rPr lang="en-US" altLang="en-US" sz="900" dirty="0"/>
              <a:t>After the tax, the area of price movement (from </a:t>
            </a:r>
            <a:r>
              <a:rPr lang="en-US" altLang="en-US" sz="900" dirty="0" err="1"/>
              <a:t>P</a:t>
            </a:r>
            <a:r>
              <a:rPr lang="en-US" altLang="en-US" sz="900" baseline="-25000" dirty="0" err="1"/>
              <a:t>b</a:t>
            </a:r>
            <a:r>
              <a:rPr lang="en-US" altLang="en-US" sz="900" dirty="0"/>
              <a:t> to P</a:t>
            </a:r>
            <a:r>
              <a:rPr lang="en-US" altLang="en-US" sz="900" baseline="-25000" dirty="0"/>
              <a:t>a</a:t>
            </a:r>
            <a:r>
              <a:rPr lang="en-US" altLang="en-US" sz="900" dirty="0"/>
              <a:t>) is smaller than the area on the previous perfectly inelastic figure. In this case, the graph is drawn with </a:t>
            </a:r>
            <a:r>
              <a:rPr lang="en-US" altLang="en-US" sz="900" dirty="0" err="1"/>
              <a:t>elasticities</a:t>
            </a:r>
            <a:r>
              <a:rPr lang="en-US" altLang="en-US" sz="900" dirty="0"/>
              <a:t> such that the consumers absorb half of the tax. Because demand is sensitive to price, suppliers must absorb the other half of the tax, from </a:t>
            </a:r>
            <a:r>
              <a:rPr lang="en-US" altLang="en-US" sz="900" dirty="0" err="1"/>
              <a:t>P</a:t>
            </a:r>
            <a:r>
              <a:rPr lang="en-US" altLang="en-US" sz="900" baseline="-25000" dirty="0" err="1"/>
              <a:t>b</a:t>
            </a:r>
            <a:r>
              <a:rPr lang="en-US" altLang="en-US" sz="900" dirty="0"/>
              <a:t> to P</a:t>
            </a:r>
            <a:r>
              <a:rPr lang="en-US" altLang="en-US" sz="900" baseline="-25000" dirty="0"/>
              <a:t>c</a:t>
            </a:r>
            <a:r>
              <a:rPr lang="en-US" altLang="en-US" sz="900" dirty="0"/>
              <a:t>, themselves, and net P</a:t>
            </a:r>
            <a:r>
              <a:rPr lang="en-US" altLang="en-US" sz="900" baseline="-25000" dirty="0"/>
              <a:t>c</a:t>
            </a:r>
            <a:r>
              <a:rPr lang="en-US" altLang="en-US" sz="900" dirty="0"/>
              <a:t>, which is less than what they received when the good was not taxed.</a:t>
            </a:r>
          </a:p>
          <a:p>
            <a:endParaRPr lang="en-US" altLang="en-US" sz="900" dirty="0"/>
          </a:p>
          <a:p>
            <a:r>
              <a:rPr lang="en-US" altLang="en-US" sz="900" dirty="0"/>
              <a:t>In addition, the total tax revenue generated (the green-shaded area) is smaller in this figure compared to the previous perfectly inelastic demand, because as the price of the good rises, some consumers no longer buy it and quantity demanded falls from </a:t>
            </a:r>
            <a:r>
              <a:rPr lang="en-US" altLang="en-US" sz="900" dirty="0" err="1"/>
              <a:t>Q</a:t>
            </a:r>
            <a:r>
              <a:rPr lang="en-US" altLang="en-US" sz="900" baseline="-25000" dirty="0" err="1"/>
              <a:t>b</a:t>
            </a:r>
            <a:r>
              <a:rPr lang="en-US" altLang="en-US" sz="900" dirty="0"/>
              <a:t> to </a:t>
            </a:r>
            <a:r>
              <a:rPr lang="en-US" altLang="en-US" sz="900" dirty="0" err="1"/>
              <a:t>Q</a:t>
            </a:r>
            <a:r>
              <a:rPr lang="en-US" altLang="en-US" sz="900" baseline="-25000" dirty="0" err="1"/>
              <a:t>a</a:t>
            </a:r>
            <a:r>
              <a:rPr lang="en-US" altLang="en-US" sz="900" dirty="0"/>
              <a:t>. (The government is getting less tax revenue because less units are being taxed compared to the previous graph.)</a:t>
            </a:r>
          </a:p>
          <a:p>
            <a:endParaRPr lang="en-US" altLang="en-US" sz="900" dirty="0"/>
          </a:p>
          <a:p>
            <a:r>
              <a:rPr lang="en-US" altLang="en-US" sz="900" dirty="0"/>
              <a:t>The yellow triangle (DWL) is a further indication of the decreased number of trades. Less transactions causes DWL, and gains from trade are not maximized. </a:t>
            </a:r>
            <a:r>
              <a:rPr lang="en-US" altLang="en-US" sz="900" u="sng" dirty="0"/>
              <a:t>After the tax, this market is no longer economically efficient</a:t>
            </a:r>
            <a:r>
              <a:rPr lang="en-US" altLang="en-US" sz="900" dirty="0"/>
              <a:t>. </a:t>
            </a:r>
          </a:p>
          <a:p>
            <a:endParaRPr lang="en-US" altLang="en-US" sz="900" dirty="0"/>
          </a:p>
          <a:p>
            <a:r>
              <a:rPr lang="en-US" altLang="en-US" sz="900" dirty="0"/>
              <a:t>You can see that the areas of surplus and tax revenue on the right are not as big as the surplus areas on the left. Once again, DWL belongs to nobody.</a:t>
            </a:r>
          </a:p>
        </p:txBody>
      </p:sp>
      <p:sp>
        <p:nvSpPr>
          <p:cNvPr id="70659"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BD0B42DA-3D4D-4A3E-8440-89483CF4A54E}" type="slidenum">
              <a:rPr lang="en-US" altLang="en-US" sz="1800">
                <a:solidFill>
                  <a:prstClr val="black"/>
                </a:solidFill>
                <a:latin typeface="Cambria"/>
              </a:rPr>
              <a:pPr defTabSz="457200" eaLnBrk="1" fontAlgn="base" hangingPunct="1">
                <a:spcBef>
                  <a:spcPct val="0"/>
                </a:spcBef>
                <a:spcAft>
                  <a:spcPct val="0"/>
                </a:spcAft>
              </a:pPr>
              <a:t>60</a:t>
            </a:fld>
            <a:endParaRPr lang="en-US" altLang="en-US" sz="1800" dirty="0">
              <a:solidFill>
                <a:prstClr val="black"/>
              </a:solidFill>
              <a:latin typeface="Cambria"/>
            </a:endParaRPr>
          </a:p>
        </p:txBody>
      </p:sp>
    </p:spTree>
    <p:extLst>
      <p:ext uri="{BB962C8B-B14F-4D97-AF65-F5344CB8AC3E}">
        <p14:creationId xmlns:p14="http://schemas.microsoft.com/office/powerpoint/2010/main" val="647347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270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90000"/>
              </a:lnSpc>
            </a:pPr>
            <a:r>
              <a:rPr lang="en-US" altLang="en-US" sz="1000" dirty="0"/>
              <a:t>In this graph, demand is perfectly elastic (horizontal demand).</a:t>
            </a:r>
          </a:p>
          <a:p>
            <a:pPr>
              <a:lnSpc>
                <a:spcPct val="90000"/>
              </a:lnSpc>
            </a:pPr>
            <a:endParaRPr lang="en-US" altLang="en-US" sz="1000" dirty="0"/>
          </a:p>
          <a:p>
            <a:pPr>
              <a:lnSpc>
                <a:spcPct val="90000"/>
              </a:lnSpc>
            </a:pPr>
            <a:r>
              <a:rPr lang="en-US" altLang="en-US" sz="1000" b="1" dirty="0"/>
              <a:t>Left graph:</a:t>
            </a:r>
          </a:p>
          <a:p>
            <a:pPr>
              <a:lnSpc>
                <a:spcPct val="90000"/>
              </a:lnSpc>
            </a:pPr>
            <a:r>
              <a:rPr lang="en-US" altLang="en-US" sz="1000" dirty="0"/>
              <a:t>The price is equal to the height of the demand function. There is no consumer surplus, but there is producer surplus due to the upward-sloping supply function. There is no DWL.</a:t>
            </a:r>
          </a:p>
          <a:p>
            <a:pPr>
              <a:lnSpc>
                <a:spcPct val="90000"/>
              </a:lnSpc>
            </a:pPr>
            <a:endParaRPr lang="en-US" altLang="en-US" sz="1000" dirty="0"/>
          </a:p>
          <a:p>
            <a:pPr>
              <a:lnSpc>
                <a:spcPct val="90000"/>
              </a:lnSpc>
            </a:pPr>
            <a:r>
              <a:rPr lang="en-US" altLang="en-US" sz="1000" b="1" dirty="0"/>
              <a:t>Right graph:</a:t>
            </a:r>
          </a:p>
          <a:p>
            <a:pPr>
              <a:lnSpc>
                <a:spcPct val="90000"/>
              </a:lnSpc>
            </a:pPr>
            <a:r>
              <a:rPr lang="en-US" altLang="en-US" sz="1000" dirty="0"/>
              <a:t>In this market, consumers are so price-sensitive that they are unwilling to accept any price increase. Because sellers are unable to raise the equilibrium price, they bear the entire incidence of the tax.</a:t>
            </a:r>
          </a:p>
          <a:p>
            <a:pPr>
              <a:lnSpc>
                <a:spcPct val="90000"/>
              </a:lnSpc>
            </a:pPr>
            <a:endParaRPr lang="en-US" altLang="en-US" sz="1000" dirty="0"/>
          </a:p>
          <a:p>
            <a:pPr>
              <a:lnSpc>
                <a:spcPct val="90000"/>
              </a:lnSpc>
            </a:pPr>
            <a:r>
              <a:rPr lang="en-US" altLang="en-US" sz="1000" dirty="0"/>
              <a:t>This has two effects. First, producers are less willing to sell the product at all prices. This shifts the supply curve from </a:t>
            </a:r>
            <a:r>
              <a:rPr lang="en-US" altLang="en-US" sz="1000" dirty="0" err="1"/>
              <a:t>S</a:t>
            </a:r>
            <a:r>
              <a:rPr lang="en-US" altLang="en-US" sz="1000" baseline="-25000" dirty="0" err="1"/>
              <a:t>b</a:t>
            </a:r>
            <a:r>
              <a:rPr lang="en-US" altLang="en-US" sz="1000" dirty="0"/>
              <a:t> to S</a:t>
            </a:r>
            <a:r>
              <a:rPr lang="en-US" altLang="en-US" sz="1000" baseline="-25000" dirty="0"/>
              <a:t>a</a:t>
            </a:r>
            <a:r>
              <a:rPr lang="en-US" altLang="en-US" sz="1000" dirty="0"/>
              <a:t>. Since consumer demand is highly elastic, consumers pay the same price as before. Second, they are also worse off because less is produced and sold, in the movement from </a:t>
            </a:r>
            <a:r>
              <a:rPr lang="en-US" altLang="en-US" sz="1000" dirty="0" err="1"/>
              <a:t>Q</a:t>
            </a:r>
            <a:r>
              <a:rPr lang="en-US" altLang="en-US" sz="1000" baseline="-25000" dirty="0" err="1"/>
              <a:t>b</a:t>
            </a:r>
            <a:r>
              <a:rPr lang="en-US" altLang="en-US" sz="1000" dirty="0"/>
              <a:t> to </a:t>
            </a:r>
            <a:r>
              <a:rPr lang="en-US" altLang="en-US" sz="1000" dirty="0" err="1"/>
              <a:t>Q</a:t>
            </a:r>
            <a:r>
              <a:rPr lang="en-US" altLang="en-US" sz="1000" baseline="-25000" dirty="0" err="1"/>
              <a:t>a</a:t>
            </a:r>
            <a:r>
              <a:rPr lang="en-US" altLang="en-US" sz="1000" dirty="0"/>
              <a:t>. The result is that there is also more deadweight loss.</a:t>
            </a:r>
          </a:p>
          <a:p>
            <a:pPr>
              <a:lnSpc>
                <a:spcPct val="90000"/>
              </a:lnSpc>
            </a:pPr>
            <a:endParaRPr lang="en-US" altLang="en-US" sz="1000" dirty="0"/>
          </a:p>
          <a:p>
            <a:pPr>
              <a:lnSpc>
                <a:spcPct val="90000"/>
              </a:lnSpc>
            </a:pPr>
            <a:r>
              <a:rPr lang="en-US" altLang="en-US" sz="1000" dirty="0"/>
              <a:t>Therefore, the total surplus, or efficiency of the market, is much smaller than before the tax.</a:t>
            </a:r>
          </a:p>
          <a:p>
            <a:pPr>
              <a:lnSpc>
                <a:spcPct val="90000"/>
              </a:lnSpc>
            </a:pPr>
            <a:endParaRPr lang="en-US" altLang="en-US" sz="1000" dirty="0"/>
          </a:p>
          <a:p>
            <a:pPr>
              <a:lnSpc>
                <a:spcPct val="90000"/>
              </a:lnSpc>
            </a:pPr>
            <a:r>
              <a:rPr lang="en-US" altLang="en-US" sz="1000" dirty="0"/>
              <a:t>Comparing the green-shaded areas of three figures and you see that the size of the tax revenue is also noticeably smaller in the market with highly elastic demand.</a:t>
            </a:r>
          </a:p>
          <a:p>
            <a:pPr>
              <a:lnSpc>
                <a:spcPct val="90000"/>
              </a:lnSpc>
            </a:pPr>
            <a:endParaRPr lang="en-US" altLang="en-US" sz="1000" dirty="0"/>
          </a:p>
          <a:p>
            <a:pPr>
              <a:lnSpc>
                <a:spcPct val="90000"/>
              </a:lnSpc>
            </a:pPr>
            <a:r>
              <a:rPr lang="en-US" altLang="en-US" sz="1000" b="1" dirty="0"/>
              <a:t>Policy implication:</a:t>
            </a:r>
          </a:p>
          <a:p>
            <a:pPr>
              <a:lnSpc>
                <a:spcPct val="90000"/>
              </a:lnSpc>
            </a:pPr>
            <a:r>
              <a:rPr lang="en-US" altLang="en-US" sz="1000" dirty="0"/>
              <a:t>Tax goods with inelastic demand! This leads to higher tax revenues and less (or no) deadweight loss.</a:t>
            </a:r>
          </a:p>
        </p:txBody>
      </p:sp>
      <p:sp>
        <p:nvSpPr>
          <p:cNvPr id="72707"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ct val="0"/>
              </a:spcAft>
            </a:pPr>
            <a:fld id="{A7D6492F-8DF0-4317-9EDF-8B466B789B7A}" type="slidenum">
              <a:rPr lang="en-US" altLang="en-US" sz="1800">
                <a:solidFill>
                  <a:prstClr val="black"/>
                </a:solidFill>
                <a:latin typeface="Cambria"/>
              </a:rPr>
              <a:pPr defTabSz="457200" eaLnBrk="1" fontAlgn="base" hangingPunct="1">
                <a:spcBef>
                  <a:spcPct val="0"/>
                </a:spcBef>
                <a:spcAft>
                  <a:spcPct val="0"/>
                </a:spcAft>
              </a:pPr>
              <a:t>61</a:t>
            </a:fld>
            <a:endParaRPr lang="en-US" altLang="en-US" sz="1800" dirty="0">
              <a:solidFill>
                <a:prstClr val="black"/>
              </a:solidFill>
              <a:latin typeface="Cambria"/>
            </a:endParaRPr>
          </a:p>
        </p:txBody>
      </p:sp>
    </p:spTree>
    <p:extLst>
      <p:ext uri="{BB962C8B-B14F-4D97-AF65-F5344CB8AC3E}">
        <p14:creationId xmlns:p14="http://schemas.microsoft.com/office/powerpoint/2010/main" val="104874396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680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71450" indent="-171450">
              <a:buFontTx/>
              <a:buChar char="•"/>
            </a:pPr>
            <a:r>
              <a:rPr lang="en-US" altLang="en-US" dirty="0"/>
              <a:t>A $3 per pound tax is placed on mushroom suppliers.</a:t>
            </a:r>
          </a:p>
          <a:p>
            <a:pPr marL="171450" indent="-171450">
              <a:buFontTx/>
              <a:buChar char="•"/>
            </a:pPr>
            <a:r>
              <a:rPr lang="en-US" altLang="en-US" dirty="0"/>
              <a:t>This drives the equilibrium price up from E1 ($7) to E2 ($8).</a:t>
            </a:r>
          </a:p>
          <a:p>
            <a:pPr marL="171450" indent="-171450">
              <a:buFontTx/>
              <a:buChar char="•"/>
            </a:pPr>
            <a:r>
              <a:rPr lang="en-US" altLang="en-US" dirty="0"/>
              <a:t>Notice that the price only rises by $1. This means that the consumer picks up $1 of the $3 tax and the seller must pay the remaining $2.</a:t>
            </a:r>
          </a:p>
          <a:p>
            <a:pPr marL="171450" indent="-171450">
              <a:buFontTx/>
              <a:buChar char="•"/>
            </a:pPr>
            <a:r>
              <a:rPr lang="en-US" altLang="en-US" dirty="0"/>
              <a:t>Therefore, most of the incidence is borne by the seller.</a:t>
            </a:r>
          </a:p>
          <a:p>
            <a:pPr marL="171450" indent="-171450">
              <a:buFontTx/>
              <a:buChar char="•"/>
            </a:pPr>
            <a:r>
              <a:rPr lang="en-US" altLang="en-US" dirty="0"/>
              <a:t>Finally, neither the demand curve nor the supply curve is relatively inelastic, so the amount of deadweight loss (DWL) is large.</a:t>
            </a:r>
          </a:p>
          <a:p>
            <a:pPr marL="171450" indent="-171450"/>
            <a:endParaRPr lang="en-US" altLang="en-US" dirty="0"/>
          </a:p>
        </p:txBody>
      </p:sp>
    </p:spTree>
    <p:extLst>
      <p:ext uri="{BB962C8B-B14F-4D97-AF65-F5344CB8AC3E}">
        <p14:creationId xmlns:p14="http://schemas.microsoft.com/office/powerpoint/2010/main" val="384380428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B0DC1F-C047-4C51-A145-E039C5D7DA0A}" type="slidenum">
              <a:rPr lang="en-US" altLang="en-US">
                <a:solidFill>
                  <a:srgbClr val="000000"/>
                </a:solidFill>
              </a:rPr>
              <a:pPr/>
              <a:t>63</a:t>
            </a:fld>
            <a:endParaRPr lang="en-US" altLang="en-US">
              <a:solidFill>
                <a:srgbClr val="000000"/>
              </a:solidFill>
            </a:endParaRPr>
          </a:p>
        </p:txBody>
      </p:sp>
      <p:sp>
        <p:nvSpPr>
          <p:cNvPr id="257026" name="Rectangle 2"/>
          <p:cNvSpPr>
            <a:spLocks noGrp="1" noRot="1" noChangeAspect="1" noChangeArrowheads="1" noTextEdit="1"/>
          </p:cNvSpPr>
          <p:nvPr>
            <p:ph type="sldImg"/>
          </p:nvPr>
        </p:nvSpPr>
        <p:spPr>
          <a:ln/>
        </p:spPr>
      </p:sp>
      <p:sp>
        <p:nvSpPr>
          <p:cNvPr id="257027" name="Rectangle 3"/>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415779769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7885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b="1" dirty="0"/>
              <a:t>Policy implication derived from points 2 and 3:</a:t>
            </a:r>
            <a:endParaRPr lang="en-US" altLang="en-US" dirty="0"/>
          </a:p>
          <a:p>
            <a:r>
              <a:rPr lang="en-US" altLang="en-US" dirty="0"/>
              <a:t>If you want to place an excise tax on a good, place the tax on a good with a very inelastic demand or supply! This will decrease DWL and increase tax revenues.</a:t>
            </a:r>
          </a:p>
          <a:p>
            <a:endParaRPr lang="en-US" altLang="en-US" dirty="0"/>
          </a:p>
          <a:p>
            <a:r>
              <a:rPr lang="en-US" altLang="en-US" dirty="0"/>
              <a:t>This is true if we assume the purpose of the tax is to raise revenue without hurting market efficiency. If we tax a good because we want less of that good produced or consumed, such a tax will only be successful if the good is elastic in demand or supply.</a:t>
            </a:r>
          </a:p>
        </p:txBody>
      </p:sp>
    </p:spTree>
    <p:extLst>
      <p:ext uri="{BB962C8B-B14F-4D97-AF65-F5344CB8AC3E}">
        <p14:creationId xmlns:p14="http://schemas.microsoft.com/office/powerpoint/2010/main" val="387962920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b="0" dirty="0">
                <a:solidFill>
                  <a:srgbClr val="B5E5B4"/>
                </a:solidFill>
                <a:cs typeface="Cambria"/>
              </a:rPr>
              <a:t>Governments tax their citizens for a variety of reasons. Often it's to raise revenue. Sometimes, taxes are levied to influence citizens' behavior. Occasionally, both of these reasons are in play. These two motivations have led to some very bizarre tax initiatives, as seen below. Though they all seem a bit unusual, these taxes get (or got) paid every single day.</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b="0" dirty="0"/>
          </a:p>
          <a:p>
            <a:r>
              <a:rPr lang="en-US" b="0" dirty="0"/>
              <a:t>REVIEW QUESTIONS</a:t>
            </a:r>
          </a:p>
          <a:p>
            <a:endParaRPr lang="en-US" baseline="0" dirty="0"/>
          </a:p>
          <a:p>
            <a:pPr marL="228600" indent="-228600">
              <a:buAutoNum type="arabicPeriod"/>
            </a:pPr>
            <a:r>
              <a:rPr lang="en-US" dirty="0"/>
              <a:t>Suppose that because of Alabama's playing card tax, fewer consumers purchase cards and fewer store owners sell them. What is this loss of economic activity called?</a:t>
            </a:r>
          </a:p>
          <a:p>
            <a:pPr marL="228600" indent="-228600">
              <a:buAutoNum type="arabicPeriod"/>
            </a:pPr>
            <a:r>
              <a:rPr lang="en-US" dirty="0"/>
              <a:t>Do you think the New York bagel tax is an effective tool to raise government revenue? Think about how the tax may or may not affect the purchasing behavior of New Yorkers.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66</a:t>
            </a:fld>
            <a:endParaRPr lang="en-US" dirty="0">
              <a:solidFill>
                <a:prstClr val="black"/>
              </a:solidFill>
            </a:endParaRPr>
          </a:p>
        </p:txBody>
      </p:sp>
    </p:spTree>
    <p:extLst>
      <p:ext uri="{BB962C8B-B14F-4D97-AF65-F5344CB8AC3E}">
        <p14:creationId xmlns:p14="http://schemas.microsoft.com/office/powerpoint/2010/main" val="6965718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b="0" dirty="0">
                <a:solidFill>
                  <a:srgbClr val="B5E5B4"/>
                </a:solidFill>
                <a:cs typeface="Cambria"/>
              </a:rPr>
              <a:t>Governments tax their citizens for a variety of reasons. Often it's to raise revenue. Sometimes, taxes are levied to influence citizens' behavior. Occasionally, both of these reasons are in play. These two motivations have led to some very bizarre tax initiatives, as seen below. Though they all seem a bit unusual, these taxes get (or got) paid every single day.</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b="0" dirty="0"/>
          </a:p>
          <a:p>
            <a:r>
              <a:rPr lang="en-US" b="0" dirty="0"/>
              <a:t>REVIEW QUESTIONS</a:t>
            </a:r>
          </a:p>
          <a:p>
            <a:endParaRPr lang="en-US" baseline="0" dirty="0"/>
          </a:p>
          <a:p>
            <a:pPr marL="228600" indent="-228600">
              <a:buAutoNum type="arabicPeriod"/>
            </a:pPr>
            <a:r>
              <a:rPr lang="en-US" dirty="0"/>
              <a:t>Suppose that because of Alabama's playing card tax, fewer consumers purchase cards and fewer store owners sell them. What is this loss of economic activity called?</a:t>
            </a:r>
          </a:p>
          <a:p>
            <a:pPr marL="228600" indent="-228600">
              <a:buAutoNum type="arabicPeriod"/>
            </a:pPr>
            <a:r>
              <a:rPr lang="en-US" dirty="0"/>
              <a:t>Do you think the New York bagel tax is an effective tool to raise government revenue? Think about how the tax may or may not affect the purchasing behavior of New Yorkers.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67</a:t>
            </a:fld>
            <a:endParaRPr lang="en-US" dirty="0">
              <a:solidFill>
                <a:prstClr val="black"/>
              </a:solidFill>
            </a:endParaRPr>
          </a:p>
        </p:txBody>
      </p:sp>
    </p:spTree>
    <p:extLst>
      <p:ext uri="{BB962C8B-B14F-4D97-AF65-F5344CB8AC3E}">
        <p14:creationId xmlns:p14="http://schemas.microsoft.com/office/powerpoint/2010/main" val="2420715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dirty="0"/>
              <a:t>This figure shows the result of a price ceiling that remains in place over a long period of time. Here, the supply curve is more elastic than its short-run counterpart in the previous figure. The supply curve is flatter because producers are able to respond by producing less bread in the long run. As a result, Q</a:t>
            </a:r>
            <a:r>
              <a:rPr lang="en-US" altLang="en-US" baseline="-25000" dirty="0"/>
              <a:t>S</a:t>
            </a:r>
            <a:r>
              <a:rPr lang="en-US" altLang="en-US" dirty="0"/>
              <a:t> is quite small. In the long run, producers will convert the equipment used to make price-controlled breads into equipment used to make similar products that are not price controlled (like bagels and rolls) where they can earn a reasonable return on their investments. </a:t>
            </a:r>
          </a:p>
          <a:p>
            <a:pPr>
              <a:lnSpc>
                <a:spcPct val="80000"/>
              </a:lnSpc>
            </a:pPr>
            <a:endParaRPr lang="en-US" altLang="en-US" dirty="0"/>
          </a:p>
          <a:p>
            <a:pPr>
              <a:lnSpc>
                <a:spcPct val="80000"/>
              </a:lnSpc>
            </a:pPr>
            <a:r>
              <a:rPr lang="en-US" altLang="en-US" dirty="0"/>
              <a:t>Likewise, the demand curve is more elastic in the long run. For instance, as we remove short-term constraints on the consumer, more people will attempt to take advantage of the low price ceiling by adapting their eating habits and changing recipes to use more bread. A flatter demand curve means that consumers are more flexible. As a result, Q</a:t>
            </a:r>
            <a:r>
              <a:rPr lang="en-US" altLang="en-US" baseline="-25000" dirty="0"/>
              <a:t>D</a:t>
            </a:r>
            <a:r>
              <a:rPr lang="en-US" altLang="en-US" dirty="0"/>
              <a:t> expands and becomes much larger than it was in the previous figure. </a:t>
            </a:r>
          </a:p>
          <a:p>
            <a:pPr>
              <a:lnSpc>
                <a:spcPct val="80000"/>
              </a:lnSpc>
            </a:pPr>
            <a:endParaRPr lang="en-US" altLang="en-US" dirty="0"/>
          </a:p>
          <a:p>
            <a:pPr>
              <a:lnSpc>
                <a:spcPct val="80000"/>
              </a:lnSpc>
            </a:pPr>
            <a:r>
              <a:rPr lang="en-US" altLang="en-US" dirty="0"/>
              <a:t>Increased elasticity on the part of both producers and consumers creates the shortage shown in Figure 5.3 larger in the long run than it was in the short run. As a result, products subject to price ceilings become progressively harder to find in the long run. More importantly, the unintended consequences we observed in the short run are magnified.</a:t>
            </a:r>
          </a:p>
          <a:p>
            <a:pPr>
              <a:lnSpc>
                <a:spcPct val="90000"/>
              </a:lnSpc>
            </a:pPr>
            <a:endParaRPr lang="en-US" altLang="en-US" dirty="0"/>
          </a:p>
        </p:txBody>
      </p:sp>
    </p:spTree>
    <p:extLst>
      <p:ext uri="{BB962C8B-B14F-4D97-AF65-F5344CB8AC3E}">
        <p14:creationId xmlns:p14="http://schemas.microsoft.com/office/powerpoint/2010/main" val="269512882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sz="1200" b="0" dirty="0">
                <a:solidFill>
                  <a:srgbClr val="B5E5B4"/>
                </a:solidFill>
                <a:cs typeface="Cambria"/>
              </a:rPr>
              <a:t>Governments tax their citizens for a variety of reasons. Often it's to raise revenue. Sometimes, taxes are levied to influence citizens' behavior. Occasionally, both of these reasons are in play. These two motivations have led to some very bizarre tax initiatives, as seen below. Though they all seem a bit unusual, these taxes get (or got) paid every single day.</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b="0" dirty="0"/>
          </a:p>
          <a:p>
            <a:r>
              <a:rPr lang="en-US" b="0" dirty="0"/>
              <a:t>REVIEW QUESTIONS</a:t>
            </a:r>
          </a:p>
          <a:p>
            <a:endParaRPr lang="en-US" baseline="0" dirty="0"/>
          </a:p>
          <a:p>
            <a:pPr marL="228600" indent="-228600">
              <a:buAutoNum type="arabicPeriod"/>
            </a:pPr>
            <a:r>
              <a:rPr lang="en-US" dirty="0"/>
              <a:t>Suppose that because of Alabama's playing card tax, fewer consumers purchase cards and fewer store owners sell them. What is this loss of economic activity called?</a:t>
            </a:r>
          </a:p>
          <a:p>
            <a:pPr marL="228600" indent="-228600">
              <a:buAutoNum type="arabicPeriod"/>
            </a:pPr>
            <a:r>
              <a:rPr lang="en-US" dirty="0"/>
              <a:t>Do you think the New York bagel tax is an effective tool to raise government revenue? Think about how the tax may or may not affect the purchasing behavior of New Yorkers.</a:t>
            </a:r>
          </a:p>
        </p:txBody>
      </p:sp>
      <p:sp>
        <p:nvSpPr>
          <p:cNvPr id="4" name="Slide Number Placeholder 3"/>
          <p:cNvSpPr>
            <a:spLocks noGrp="1"/>
          </p:cNvSpPr>
          <p:nvPr>
            <p:ph type="sldNum" sz="quarter" idx="10"/>
          </p:nvPr>
        </p:nvSpPr>
        <p:spPr/>
        <p:txBody>
          <a:bodyPr/>
          <a:lstStyle/>
          <a:p>
            <a:fld id="{C10B49A4-A972-1A4E-910F-C97CA42B539C}" type="slidenum">
              <a:rPr lang="en-US" smtClean="0">
                <a:solidFill>
                  <a:prstClr val="black"/>
                </a:solidFill>
              </a:rPr>
              <a:pPr/>
              <a:t>68</a:t>
            </a:fld>
            <a:endParaRPr lang="en-US" dirty="0">
              <a:solidFill>
                <a:prstClr val="black"/>
              </a:solidFill>
            </a:endParaRPr>
          </a:p>
        </p:txBody>
      </p:sp>
    </p:spTree>
    <p:extLst>
      <p:ext uri="{BB962C8B-B14F-4D97-AF65-F5344CB8AC3E}">
        <p14:creationId xmlns:p14="http://schemas.microsoft.com/office/powerpoint/2010/main" val="41462244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933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A</a:t>
            </a:r>
          </a:p>
          <a:p>
            <a:endParaRPr lang="en-US" altLang="en-US" dirty="0"/>
          </a:p>
          <a:p>
            <a:r>
              <a:rPr lang="en-US" altLang="en-US" dirty="0"/>
              <a:t>Willingness to buy (or willingness to pay) is the height of the demand curve.</a:t>
            </a:r>
          </a:p>
          <a:p>
            <a:endParaRPr lang="en-US" altLang="en-US" dirty="0"/>
          </a:p>
          <a:p>
            <a:r>
              <a:rPr lang="en-US" altLang="en-US" dirty="0"/>
              <a:t>CS = (height of demand) – (price actually paid)</a:t>
            </a:r>
          </a:p>
        </p:txBody>
      </p:sp>
    </p:spTree>
    <p:extLst>
      <p:ext uri="{BB962C8B-B14F-4D97-AF65-F5344CB8AC3E}">
        <p14:creationId xmlns:p14="http://schemas.microsoft.com/office/powerpoint/2010/main" val="201413426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137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p:txBody>
      </p:sp>
    </p:spTree>
    <p:extLst>
      <p:ext uri="{BB962C8B-B14F-4D97-AF65-F5344CB8AC3E}">
        <p14:creationId xmlns:p14="http://schemas.microsoft.com/office/powerpoint/2010/main" val="205552136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342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D</a:t>
            </a:r>
          </a:p>
          <a:p>
            <a:endParaRPr lang="en-US" altLang="en-US" dirty="0"/>
          </a:p>
          <a:p>
            <a:r>
              <a:rPr lang="en-US" altLang="en-US" dirty="0"/>
              <a:t>Deadweight loss belongs to nobody, because it arises when we trade less units. You can only get surplus on units you trade!</a:t>
            </a:r>
          </a:p>
        </p:txBody>
      </p:sp>
    </p:spTree>
    <p:extLst>
      <p:ext uri="{BB962C8B-B14F-4D97-AF65-F5344CB8AC3E}">
        <p14:creationId xmlns:p14="http://schemas.microsoft.com/office/powerpoint/2010/main" val="196448912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10547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altLang="en-US" dirty="0"/>
              <a:t>Correct answer: C</a:t>
            </a:r>
          </a:p>
          <a:p>
            <a:endParaRPr lang="en-US" altLang="en-US" dirty="0"/>
          </a:p>
          <a:p>
            <a:r>
              <a:rPr lang="en-US" altLang="en-US" dirty="0"/>
              <a:t>Perfectly inelastic means the demand curve is vertical. A tax will not reduce the quantity purchased at all. CS will decrease as some of it goes to the government for taxes, but no DWL is created.</a:t>
            </a:r>
          </a:p>
        </p:txBody>
      </p:sp>
    </p:spTree>
    <p:extLst>
      <p:ext uri="{BB962C8B-B14F-4D97-AF65-F5344CB8AC3E}">
        <p14:creationId xmlns:p14="http://schemas.microsoft.com/office/powerpoint/2010/main" val="3607509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4275" name="Notes Placeholder 2"/>
          <p:cNvSpPr>
            <a:spLocks noGrp="1"/>
          </p:cNvSpPr>
          <p:nvPr>
            <p:ph type="body" idx="1"/>
          </p:nvPr>
        </p:nvSpPr>
        <p:spPr bwMode="auto"/>
        <p:txBody>
          <a:bodyPr/>
          <a:lstStyle/>
          <a:p>
            <a:pPr eaLnBrk="1" hangingPunct="1">
              <a:spcBef>
                <a:spcPct val="0"/>
              </a:spcBef>
              <a:defRPr/>
            </a:pPr>
            <a:r>
              <a:rPr lang="en-US" dirty="0"/>
              <a:t>Often, the government intervenes in the market with the goal of helping a specific group. However, we usually see unintended consequences caused by intervention.</a:t>
            </a:r>
          </a:p>
        </p:txBody>
      </p:sp>
    </p:spTree>
    <p:extLst>
      <p:ext uri="{BB962C8B-B14F-4D97-AF65-F5344CB8AC3E}">
        <p14:creationId xmlns:p14="http://schemas.microsoft.com/office/powerpoint/2010/main" val="494412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a:lnSpc>
                <a:spcPct val="80000"/>
              </a:lnSpc>
            </a:pPr>
            <a:r>
              <a:rPr lang="en-US" altLang="en-US" sz="800" dirty="0"/>
              <a:t>Shortages are an obvious result. When the price is kept artificially below equilibrium, the </a:t>
            </a:r>
            <a:r>
              <a:rPr lang="en-US" altLang="en-US" sz="800" dirty="0" err="1"/>
              <a:t>Q</a:t>
            </a:r>
            <a:r>
              <a:rPr lang="en-US" altLang="en-US" sz="800" baseline="-25000" dirty="0" err="1">
                <a:latin typeface="Cambria"/>
              </a:rPr>
              <a:t>d</a:t>
            </a:r>
            <a:r>
              <a:rPr lang="en-US" altLang="en-US" sz="800" dirty="0"/>
              <a:t> is greater and the Q</a:t>
            </a:r>
            <a:r>
              <a:rPr lang="en-US" altLang="en-US" sz="800" baseline="-25000" dirty="0">
                <a:latin typeface="Cambria"/>
              </a:rPr>
              <a:t>s</a:t>
            </a:r>
            <a:r>
              <a:rPr lang="en-US" altLang="en-US" sz="800" dirty="0"/>
              <a:t> is smaller. </a:t>
            </a:r>
            <a:r>
              <a:rPr lang="en-US" altLang="en-US" sz="800" dirty="0" err="1"/>
              <a:t>Q</a:t>
            </a:r>
            <a:r>
              <a:rPr lang="en-US" altLang="en-US" sz="800" baseline="-25000" dirty="0" err="1">
                <a:latin typeface="Cambria"/>
              </a:rPr>
              <a:t>d</a:t>
            </a:r>
            <a:r>
              <a:rPr lang="en-US" altLang="en-US" sz="800" dirty="0"/>
              <a:t> &gt; Q</a:t>
            </a:r>
            <a:r>
              <a:rPr lang="en-US" altLang="en-US" sz="800" baseline="-25000" dirty="0">
                <a:latin typeface="Cambria"/>
              </a:rPr>
              <a:t>s</a:t>
            </a:r>
            <a:r>
              <a:rPr lang="en-US" altLang="en-US" sz="800" dirty="0"/>
              <a:t> is the definition of shortage.</a:t>
            </a:r>
          </a:p>
          <a:p>
            <a:pPr>
              <a:lnSpc>
                <a:spcPct val="80000"/>
              </a:lnSpc>
            </a:pPr>
            <a:endParaRPr lang="en-US" altLang="en-US" sz="800" dirty="0"/>
          </a:p>
          <a:p>
            <a:pPr>
              <a:lnSpc>
                <a:spcPct val="80000"/>
              </a:lnSpc>
            </a:pPr>
            <a:r>
              <a:rPr lang="en-US" altLang="en-US" sz="800" dirty="0"/>
              <a:t>However, long-term shortages may be even worse. An investor looking to invest in a project may decide to build an apartment complex if he can expect a return of $1,000 per unit per month. However, with rent control, the return on the apartments may only be $500 per unit per month. The investor decides not to build the apartments. This exacerbates the shortage in the long run.</a:t>
            </a:r>
          </a:p>
          <a:p>
            <a:pPr>
              <a:lnSpc>
                <a:spcPct val="80000"/>
              </a:lnSpc>
            </a:pPr>
            <a:endParaRPr lang="en-US" altLang="en-US" sz="800" dirty="0"/>
          </a:p>
          <a:p>
            <a:pPr>
              <a:lnSpc>
                <a:spcPct val="80000"/>
              </a:lnSpc>
            </a:pPr>
            <a:r>
              <a:rPr lang="en-US" altLang="en-US" sz="800" dirty="0"/>
              <a:t>Because of rent controls, landlords cannot maximize their profits. They have a diminished incentive to maintain their properties, which become run down. Mumbai, India, provides a chilling example of what can happen when rent controls are applied over an extended period of time. In Mumbai, dilapidated buildings fall down on a regular basis during the monsoon season, often with tragic consequences. Rent-control policies have led to the decay of many apartment buildings and, contrary to the intent of the legislation, fewer housing choices for the poor. </a:t>
            </a:r>
          </a:p>
          <a:p>
            <a:pPr>
              <a:lnSpc>
                <a:spcPct val="80000"/>
              </a:lnSpc>
            </a:pPr>
            <a:endParaRPr lang="en-US" altLang="en-US" sz="800" dirty="0"/>
          </a:p>
          <a:p>
            <a:pPr>
              <a:lnSpc>
                <a:spcPct val="80000"/>
              </a:lnSpc>
            </a:pPr>
            <a:r>
              <a:rPr lang="en-US" altLang="en-US" sz="800" dirty="0"/>
              <a:t>The real life history of New York City provides the explanation. A rent-control program began in 1943 in the midst of World War II when the federal government established the Emergency Price Control Act. The act was designed to keep inflation in check during the war when the supply of many essential commodities was under enormous pressure due to fluctuations in the supply and demand of key resources. When the war ended in 1945 and the soldiers started to return, they found a city with rental prices frozen in 1943 dollars. Shortly after the war ended, the federal government discontinued price controls but the state of New York decided to continue rent control.</a:t>
            </a:r>
          </a:p>
          <a:p>
            <a:pPr>
              <a:lnSpc>
                <a:spcPct val="80000"/>
              </a:lnSpc>
            </a:pPr>
            <a:endParaRPr lang="en-US" altLang="en-US" sz="800" dirty="0"/>
          </a:p>
          <a:p>
            <a:pPr>
              <a:lnSpc>
                <a:spcPct val="80000"/>
              </a:lnSpc>
            </a:pPr>
            <a:r>
              <a:rPr lang="en-US" altLang="en-US" sz="800" dirty="0"/>
              <a:t>Today there are approximately one million rent-controlled units available in New York City. Rent controls limit the price a landlord can charge a tenant for rent. They also require that the landlord provide certain basic services, but not surprisingly, landlords limit the maintenance that they put into rent-controlled properties. They are required to maintain their properties, but that does not mean that those properties are freshly painted, have new carpets, or the latest amenities.</a:t>
            </a:r>
          </a:p>
          <a:p>
            <a:pPr>
              <a:lnSpc>
                <a:spcPct val="80000"/>
              </a:lnSpc>
            </a:pPr>
            <a:endParaRPr lang="en-US" altLang="en-US" sz="800" dirty="0"/>
          </a:p>
          <a:p>
            <a:pPr>
              <a:lnSpc>
                <a:spcPct val="80000"/>
              </a:lnSpc>
            </a:pPr>
            <a:r>
              <a:rPr lang="en-US" altLang="en-US" sz="800" dirty="0"/>
              <a:t>The portmanteau </a:t>
            </a:r>
            <a:r>
              <a:rPr lang="en-US" altLang="ja-JP" sz="800" dirty="0"/>
              <a:t>"</a:t>
            </a:r>
            <a:r>
              <a:rPr lang="en-US" altLang="ja-JP" sz="800" b="1" dirty="0"/>
              <a:t>slumlord</a:t>
            </a:r>
            <a:r>
              <a:rPr lang="en-US" altLang="ja-JP" sz="800" dirty="0"/>
              <a:t>" comes from the words "slum" and "landlord." It describes a landlord who does not maintain the property.</a:t>
            </a:r>
          </a:p>
          <a:p>
            <a:pPr>
              <a:lnSpc>
                <a:spcPct val="80000"/>
              </a:lnSpc>
            </a:pPr>
            <a:endParaRPr lang="en-US" altLang="en-US" sz="800" dirty="0"/>
          </a:p>
          <a:p>
            <a:pPr>
              <a:lnSpc>
                <a:spcPct val="80000"/>
              </a:lnSpc>
            </a:pPr>
            <a:r>
              <a:rPr lang="en-US" altLang="en-US" sz="800" dirty="0"/>
              <a:t>With black markets and bribes to gain access to rent-controlled units, low-income people are often kept out due to the inability to pay a high entry fee to gain access to the unit.</a:t>
            </a:r>
          </a:p>
          <a:p>
            <a:pPr>
              <a:lnSpc>
                <a:spcPct val="80000"/>
              </a:lnSpc>
            </a:pPr>
            <a:endParaRPr lang="en-US" altLang="en-US" sz="800" dirty="0"/>
          </a:p>
          <a:p>
            <a:pPr>
              <a:lnSpc>
                <a:spcPct val="80000"/>
              </a:lnSpc>
            </a:pPr>
            <a:r>
              <a:rPr lang="en-US" altLang="en-US" sz="800" dirty="0"/>
              <a:t>Landlords may also charge key money, high deposits, furniture rental fees, and other fees to make more revenues.</a:t>
            </a:r>
          </a:p>
        </p:txBody>
      </p:sp>
    </p:spTree>
    <p:extLst>
      <p:ext uri="{BB962C8B-B14F-4D97-AF65-F5344CB8AC3E}">
        <p14:creationId xmlns:p14="http://schemas.microsoft.com/office/powerpoint/2010/main" val="2251699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altLang="en-US" sz="1000" dirty="0"/>
              <a:t>Housing gridlock means that no one is moving, so no new units open up. People will be afraid to move out of a rent-controlled unit since they may not be able to find low prices again.</a:t>
            </a:r>
          </a:p>
          <a:p>
            <a:pPr marL="0" lvl="1"/>
            <a:endParaRPr lang="en-US" altLang="en-US" sz="1000" dirty="0"/>
          </a:p>
          <a:p>
            <a:r>
              <a:rPr lang="en-US" altLang="en-US" sz="1000" dirty="0"/>
              <a:t>Once the rent-controlled unit is vacated, the property is generally no longer subject to rent control. But many rent-controlled apartments are passed from one generation to the next in order to remain in the program. Rent-control units are already occupied and those who live in them are not likely to give them up. New York City is a prime example of a city where an acute shortage of affordable housing exists. Despite the shortage, rent control does appear to have benefited the many thousands of renters who are </a:t>
            </a:r>
            <a:r>
              <a:rPr lang="en-US" altLang="en-US" sz="1000" b="1" dirty="0"/>
              <a:t>lucky</a:t>
            </a:r>
            <a:r>
              <a:rPr lang="en-US" altLang="en-US" sz="1000" dirty="0"/>
              <a:t> enough </a:t>
            </a:r>
            <a:r>
              <a:rPr lang="en-US" altLang="en-US" sz="1000" b="1" dirty="0"/>
              <a:t>(question: Is luck the best way to allocate resources?)</a:t>
            </a:r>
            <a:r>
              <a:rPr lang="en-US" altLang="en-US" sz="1000" dirty="0"/>
              <a:t> to live in rent-controlled properties. Because these residents pay well below market price, they often have money leftover for other uses, including vacation housing. Since most of the rent-control apartments are passed from generation to generation, the program no longer remotely serves its original purpose—to help low-income households. The law makes it illegal to occupy a rent-stabilized property if it is not your primary residence, but this does not preclude owning weekend and vacation properties. Clearly, the law was never intended to subsidize fancy vacation homes, but that</a:t>
            </a:r>
            <a:r>
              <a:rPr lang="en-US" altLang="ja-JP" sz="1000" dirty="0"/>
              <a:t>'s what it does! </a:t>
            </a:r>
          </a:p>
          <a:p>
            <a:endParaRPr lang="en-US" altLang="en-US" sz="1000" dirty="0"/>
          </a:p>
          <a:p>
            <a:r>
              <a:rPr lang="en-US" altLang="en-US" sz="1000" dirty="0"/>
              <a:t>The attempt to make housing more affordable in the city has, ironically made housing harder to obtain, encouraged the building of upscale properties, as opposed to low-income units, and created a set of behaviors among landlords that is inconsistent with the ideals of justice and affordability that rent control was designed to address.</a:t>
            </a:r>
          </a:p>
        </p:txBody>
      </p:sp>
    </p:spTree>
    <p:extLst>
      <p:ext uri="{BB962C8B-B14F-4D97-AF65-F5344CB8AC3E}">
        <p14:creationId xmlns:p14="http://schemas.microsoft.com/office/powerpoint/2010/main" val="2858429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2.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2.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3.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3.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3.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3017322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914400" y="6248400"/>
            <a:ext cx="2540000" cy="457200"/>
          </a:xfrm>
          <a:prstGeom prst="rect">
            <a:avLst/>
          </a:prstGeom>
          <a:ln/>
        </p:spPr>
        <p:txBody>
          <a:bodyPr/>
          <a:lstStyle>
            <a:lvl1pPr>
              <a:defRPr>
                <a:latin typeface="Cambria"/>
              </a:defRPr>
            </a:lvl1pPr>
          </a:lstStyle>
          <a:p>
            <a:pPr>
              <a:defRPr/>
            </a:pPr>
            <a:endParaRPr lang="en-US" dirty="0">
              <a:solidFill>
                <a:prstClr val="black"/>
              </a:solidFill>
            </a:endParaRPr>
          </a:p>
        </p:txBody>
      </p:sp>
      <p:sp>
        <p:nvSpPr>
          <p:cNvPr id="3" name="Rectangle 5"/>
          <p:cNvSpPr>
            <a:spLocks noGrp="1" noChangeArrowheads="1"/>
          </p:cNvSpPr>
          <p:nvPr>
            <p:ph type="ftr" sz="quarter" idx="11"/>
          </p:nvPr>
        </p:nvSpPr>
        <p:spPr>
          <a:xfrm>
            <a:off x="4165600" y="6248400"/>
            <a:ext cx="3860800" cy="457200"/>
          </a:xfrm>
          <a:prstGeom prst="rect">
            <a:avLst/>
          </a:prstGeom>
          <a:ln/>
        </p:spPr>
        <p:txBody>
          <a:bodyPr/>
          <a:lstStyle>
            <a:lvl1pPr>
              <a:defRPr>
                <a:latin typeface="Cambria"/>
              </a:defRPr>
            </a:lvl1pPr>
          </a:lstStyle>
          <a:p>
            <a:pPr>
              <a:defRPr/>
            </a:pPr>
            <a:endParaRPr lang="en-US" dirty="0">
              <a:solidFill>
                <a:prstClr val="black"/>
              </a:solidFill>
            </a:endParaRPr>
          </a:p>
        </p:txBody>
      </p:sp>
      <p:sp>
        <p:nvSpPr>
          <p:cNvPr id="4" name="Rectangle 6"/>
          <p:cNvSpPr>
            <a:spLocks noGrp="1" noChangeArrowheads="1"/>
          </p:cNvSpPr>
          <p:nvPr>
            <p:ph type="sldNum" sz="quarter" idx="12"/>
          </p:nvPr>
        </p:nvSpPr>
        <p:spPr>
          <a:xfrm>
            <a:off x="8737600" y="6248400"/>
            <a:ext cx="2540000" cy="457200"/>
          </a:xfrm>
          <a:prstGeom prst="rect">
            <a:avLst/>
          </a:prstGeom>
          <a:ln/>
        </p:spPr>
        <p:txBody>
          <a:bodyPr/>
          <a:lstStyle>
            <a:lvl1pPr>
              <a:defRPr>
                <a:latin typeface="Cambria"/>
              </a:defRPr>
            </a:lvl1pPr>
          </a:lstStyle>
          <a:p>
            <a:fld id="{075DADBF-8C14-42A8-B538-03422893AF4C}" type="slidenum">
              <a:rPr lang="en-US" altLang="en-US" smtClean="0">
                <a:solidFill>
                  <a:prstClr val="black"/>
                </a:solidFill>
              </a:rPr>
              <a:pPr/>
              <a:t>‹#›</a:t>
            </a:fld>
            <a:endParaRPr lang="en-US" altLang="en-US" dirty="0">
              <a:solidFill>
                <a:prstClr val="black"/>
              </a:solidFill>
            </a:endParaRPr>
          </a:p>
        </p:txBody>
      </p:sp>
    </p:spTree>
    <p:extLst>
      <p:ext uri="{BB962C8B-B14F-4D97-AF65-F5344CB8AC3E}">
        <p14:creationId xmlns:p14="http://schemas.microsoft.com/office/powerpoint/2010/main" val="185437772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763325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68688847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535069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704508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140692170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462020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21884289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8500288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76722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6602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7" y="169864"/>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latin typeface="Cambria"/>
            </a:endParaRPr>
          </a:p>
        </p:txBody>
      </p:sp>
      <p:sp>
        <p:nvSpPr>
          <p:cNvPr id="2" name="Title 1"/>
          <p:cNvSpPr>
            <a:spLocks noGrp="1"/>
          </p:cNvSpPr>
          <p:nvPr>
            <p:ph type="title"/>
          </p:nvPr>
        </p:nvSpPr>
        <p:spPr>
          <a:xfrm>
            <a:off x="609600" y="0"/>
            <a:ext cx="10972800" cy="151875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2642964556"/>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35247297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9873173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288570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16307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55906092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878571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8399150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59001205"/>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1066769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2488705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267360220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3428175"/>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69724227"/>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22699311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6162199"/>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253522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53001036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15831771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2333746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330973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28554877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46074433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71985020"/>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1826781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382223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188122229"/>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2252873"/>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04297633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628578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2096406"/>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256371026"/>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0003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768099"/>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7354380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038740395"/>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3206823"/>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52206990"/>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1929043866"/>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385774544"/>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vl1pPr>
          </a:lstStyle>
          <a:p>
            <a:r>
              <a:rPr lang="en-US" dirty="0"/>
              <a:t>Click to edit Master title style</a:t>
            </a:r>
          </a:p>
        </p:txBody>
      </p:sp>
      <p:sp>
        <p:nvSpPr>
          <p:cNvPr id="3" name="Content Placeholder 2"/>
          <p:cNvSpPr>
            <a:spLocks noGrp="1"/>
          </p:cNvSpPr>
          <p:nvPr>
            <p:ph sz="half" idx="1"/>
          </p:nvPr>
        </p:nvSpPr>
        <p:spPr>
          <a:xfrm>
            <a:off x="609600" y="1670553"/>
            <a:ext cx="5384800" cy="5002721"/>
          </a:xfrm>
        </p:spPr>
        <p:txBody>
          <a:bodyPr/>
          <a:lstStyle>
            <a:lvl1pPr>
              <a:defRPr sz="3600"/>
            </a:lvl1pPr>
            <a:lvl2pPr>
              <a:defRPr sz="3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3"/>
            <a:ext cx="5384800" cy="5002721"/>
          </a:xfrm>
        </p:spPr>
        <p:txBody>
          <a:bodyPr/>
          <a:lstStyle>
            <a:lvl1pPr>
              <a:defRPr sz="3600"/>
            </a:lvl1pPr>
            <a:lvl2pPr>
              <a:defRPr sz="3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00502063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745067" y="1"/>
            <a:ext cx="10972800" cy="728133"/>
          </a:xfrm>
        </p:spPr>
        <p:txBody>
          <a:bodyPr/>
          <a:lstStyle/>
          <a:p>
            <a:r>
              <a:rPr lang="en-US"/>
              <a:t>Click to edit Master title style</a:t>
            </a:r>
          </a:p>
        </p:txBody>
      </p:sp>
    </p:spTree>
    <p:extLst>
      <p:ext uri="{BB962C8B-B14F-4D97-AF65-F5344CB8AC3E}">
        <p14:creationId xmlns:p14="http://schemas.microsoft.com/office/powerpoint/2010/main" val="3738220872"/>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482097100"/>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a:solidFill>
                  <a:srgbClr val="0A5B74"/>
                </a:solidFill>
              </a:defRPr>
            </a:lvl1pPr>
          </a:lstStyle>
          <a:p>
            <a:r>
              <a:rPr lang="en-US" dirty="0"/>
              <a:t>Click To Edit Master Title Style</a:t>
            </a:r>
          </a:p>
        </p:txBody>
      </p:sp>
    </p:spTree>
    <p:extLst>
      <p:ext uri="{BB962C8B-B14F-4D97-AF65-F5344CB8AC3E}">
        <p14:creationId xmlns:p14="http://schemas.microsoft.com/office/powerpoint/2010/main" val="14582356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437580810"/>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1" spc="110">
                <a:latin typeface="Cambria"/>
                <a:cs typeface="Cambria"/>
              </a:defRPr>
            </a:lvl1pPr>
            <a:lvl2pPr marL="457200" indent="0">
              <a:buFontTx/>
              <a:buNone/>
              <a:defRPr sz="2000" b="1" spc="110">
                <a:latin typeface="Cambria"/>
                <a:cs typeface="Cambria"/>
              </a:defRPr>
            </a:lvl2pPr>
            <a:lvl3pPr marL="914400" indent="0">
              <a:buFontTx/>
              <a:buNone/>
              <a:defRPr sz="2000" b="1" spc="110">
                <a:latin typeface="Cambria"/>
                <a:cs typeface="Cambria"/>
              </a:defRPr>
            </a:lvl3pPr>
            <a:lvl4pPr marL="1371600" indent="0">
              <a:buFontTx/>
              <a:buNone/>
              <a:defRPr sz="2000" b="1" spc="110">
                <a:latin typeface="Cambria"/>
                <a:cs typeface="Cambria"/>
              </a:defRPr>
            </a:lvl4pPr>
            <a:lvl5pPr marL="1828800" indent="0">
              <a:buFontTx/>
              <a:buNone/>
              <a:defRPr sz="2000" b="1" spc="110">
                <a:latin typeface="Cambria"/>
                <a:cs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a:solidFill>
                  <a:srgbClr val="0A5B74"/>
                </a:solidFill>
              </a:defRPr>
            </a:lvl1pPr>
          </a:lstStyle>
          <a:p>
            <a:r>
              <a:rPr lang="en-US" dirty="0"/>
              <a:t>Click To Edit Master Title Style</a:t>
            </a:r>
          </a:p>
        </p:txBody>
      </p:sp>
    </p:spTree>
    <p:extLst>
      <p:ext uri="{BB962C8B-B14F-4D97-AF65-F5344CB8AC3E}">
        <p14:creationId xmlns:p14="http://schemas.microsoft.com/office/powerpoint/2010/main" val="130366774"/>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a:lvl1pPr>
          </a:lstStyle>
          <a:p>
            <a:fld id="{8C223900-0738-5846-973D-3AF914A96077}" type="slidenum">
              <a:rPr lang="en-US">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504799610"/>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173996441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a:solidFill>
                  <a:srgbClr val="0A5B74"/>
                </a:solidFill>
              </a:defRPr>
            </a:lvl1pPr>
          </a:lstStyle>
          <a:p>
            <a:r>
              <a:rPr lang="en-US" dirty="0"/>
              <a:t>Click To Edit Master Title Style</a:t>
            </a:r>
          </a:p>
        </p:txBody>
      </p:sp>
    </p:spTree>
    <p:extLst>
      <p:ext uri="{BB962C8B-B14F-4D97-AF65-F5344CB8AC3E}">
        <p14:creationId xmlns:p14="http://schemas.microsoft.com/office/powerpoint/2010/main" val="779835721"/>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a:lvl1pPr>
          </a:lstStyle>
          <a:p>
            <a:fld id="{DCFC6667-E91D-AA4B-9ACC-834CDC0CCE32}" type="slidenum">
              <a:rPr lang="en-US">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1" spc="110">
                <a:latin typeface="Cambria"/>
                <a:cs typeface="Cambria"/>
              </a:defRPr>
            </a:lvl1pPr>
            <a:lvl2pPr marL="457200" indent="0">
              <a:buFontTx/>
              <a:buNone/>
              <a:defRPr sz="2000" b="1" spc="110">
                <a:latin typeface="Cambria"/>
                <a:cs typeface="Cambria"/>
              </a:defRPr>
            </a:lvl2pPr>
            <a:lvl3pPr marL="914400" indent="0">
              <a:buFontTx/>
              <a:buNone/>
              <a:defRPr sz="2000" b="1" spc="110">
                <a:latin typeface="Cambria"/>
                <a:cs typeface="Cambria"/>
              </a:defRPr>
            </a:lvl3pPr>
            <a:lvl4pPr marL="1371600" indent="0">
              <a:buFontTx/>
              <a:buNone/>
              <a:defRPr sz="2000" b="1" spc="110">
                <a:latin typeface="Cambria"/>
                <a:cs typeface="Cambria"/>
              </a:defRPr>
            </a:lvl4pPr>
            <a:lvl5pPr marL="1828800" indent="0">
              <a:buFontTx/>
              <a:buNone/>
              <a:defRPr sz="2000" b="1" spc="110">
                <a:latin typeface="Cambria"/>
                <a:cs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a:solidFill>
                  <a:srgbClr val="0A5B74"/>
                </a:solidFill>
              </a:defRPr>
            </a:lvl1pPr>
          </a:lstStyle>
          <a:p>
            <a:r>
              <a:rPr lang="en-US" dirty="0"/>
              <a:t>Click To Edit Master Title Style</a:t>
            </a:r>
          </a:p>
        </p:txBody>
      </p:sp>
    </p:spTree>
    <p:extLst>
      <p:ext uri="{BB962C8B-B14F-4D97-AF65-F5344CB8AC3E}">
        <p14:creationId xmlns:p14="http://schemas.microsoft.com/office/powerpoint/2010/main" val="319869945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a:lvl1pPr>
          </a:lstStyle>
          <a:p>
            <a:fld id="{8C223900-0738-5846-973D-3AF914A96077}" type="slidenum">
              <a:rPr lang="en-US">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675045769"/>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3711521344"/>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31366165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a:lvl1pPr>
          </a:lstStyle>
          <a:p>
            <a:r>
              <a:rPr lang="en-US" dirty="0"/>
              <a:t>Click to edit Master title style</a:t>
            </a:r>
          </a:p>
        </p:txBody>
      </p:sp>
      <p:sp>
        <p:nvSpPr>
          <p:cNvPr id="3" name="Content Placeholder 2"/>
          <p:cNvSpPr>
            <a:spLocks noGrp="1"/>
          </p:cNvSpPr>
          <p:nvPr>
            <p:ph sz="half" idx="1"/>
          </p:nvPr>
        </p:nvSpPr>
        <p:spPr>
          <a:xfrm>
            <a:off x="609600" y="1670553"/>
            <a:ext cx="5384800" cy="5002721"/>
          </a:xfrm>
        </p:spPr>
        <p:txBody>
          <a:bodyPr/>
          <a:lstStyle>
            <a:lvl1pPr>
              <a:defRPr sz="3600"/>
            </a:lvl1pPr>
            <a:lvl2pPr>
              <a:defRPr sz="3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3"/>
            <a:ext cx="5384800" cy="5002721"/>
          </a:xfrm>
        </p:spPr>
        <p:txBody>
          <a:bodyPr/>
          <a:lstStyle>
            <a:lvl1pPr>
              <a:defRPr sz="3600"/>
            </a:lvl1pPr>
            <a:lvl2pPr>
              <a:defRPr sz="3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63585848"/>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745067" y="1"/>
            <a:ext cx="10972800" cy="728133"/>
          </a:xfrm>
        </p:spPr>
        <p:txBody>
          <a:bodyPr/>
          <a:lstStyle/>
          <a:p>
            <a:r>
              <a:rPr lang="en-US"/>
              <a:t>Click to edit Master title style</a:t>
            </a:r>
          </a:p>
        </p:txBody>
      </p:sp>
    </p:spTree>
    <p:extLst>
      <p:ext uri="{BB962C8B-B14F-4D97-AF65-F5344CB8AC3E}">
        <p14:creationId xmlns:p14="http://schemas.microsoft.com/office/powerpoint/2010/main" val="864008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25008080"/>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9913615"/>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4562032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276663098"/>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8962487"/>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07056721"/>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962393202"/>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3766689"/>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46568658"/>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428828"/>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2757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105500222"/>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33034163"/>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575293403"/>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1341160"/>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275754959"/>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03524904"/>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27556037"/>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62956980"/>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00259685"/>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27320149"/>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88754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3876957"/>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70587081"/>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9068051"/>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
        <p:nvSpPr>
          <p:cNvPr id="2" name="Title 1"/>
          <p:cNvSpPr>
            <a:spLocks noGrp="1"/>
          </p:cNvSpPr>
          <p:nvPr>
            <p:ph type="title"/>
          </p:nvPr>
        </p:nvSpPr>
        <p:spPr>
          <a:xfrm>
            <a:off x="745067" y="1"/>
            <a:ext cx="10972800" cy="728133"/>
          </a:xfrm>
        </p:spPr>
        <p:txBody>
          <a:bodyPr/>
          <a:lstStyle/>
          <a:p>
            <a:r>
              <a:rPr lang="en-US"/>
              <a:t>Click to edit Master title style</a:t>
            </a:r>
          </a:p>
        </p:txBody>
      </p:sp>
    </p:spTree>
    <p:extLst>
      <p:ext uri="{BB962C8B-B14F-4D97-AF65-F5344CB8AC3E}">
        <p14:creationId xmlns:p14="http://schemas.microsoft.com/office/powerpoint/2010/main" val="41021123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71250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9529918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9857417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4696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555786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747719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690672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936605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3047135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7069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9267533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00130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1867232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34050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41388969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15859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96242743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841357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1897998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29158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69450199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22733091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60514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29935237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479018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20214229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7399156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6177455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4858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2263947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795402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46505525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989494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8180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693505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368011996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67119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2780336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989953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4487732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756268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178508622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787580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92623139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62380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908142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3817064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4121000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96818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99328237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864907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3001178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619970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12201100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3495362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40821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89644132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628534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3459582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2571929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6402686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377065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3139534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8852021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6385461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803402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1561668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721655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267584558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401231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8841199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50670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07140721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3900"/>
          </a:xfrm>
        </p:spPr>
        <p:txBody>
          <a:bodyPr/>
          <a:lstStyle/>
          <a:p>
            <a:r>
              <a:rPr lang="en-US" dirty="0"/>
              <a:t>Click to edit Master title style</a:t>
            </a:r>
          </a:p>
        </p:txBody>
      </p:sp>
      <p:sp>
        <p:nvSpPr>
          <p:cNvPr id="3" name="Content Placeholder 2"/>
          <p:cNvSpPr>
            <a:spLocks noGrp="1"/>
          </p:cNvSpPr>
          <p:nvPr>
            <p:ph idx="1"/>
          </p:nvPr>
        </p:nvSpPr>
        <p:spPr/>
        <p:txBody>
          <a:bodyPr/>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093921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5842670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atin typeface="Cambria"/>
              </a:defRPr>
            </a:lvl3pPr>
            <a:lvl4pPr>
              <a:defRPr sz="1800">
                <a:latin typeface="Cambria"/>
              </a:defRPr>
            </a:lvl4pPr>
            <a:lvl5pPr>
              <a:defRPr sz="1800">
                <a:latin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290395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atin typeface="Cambria"/>
              </a:defRPr>
            </a:lvl3pPr>
            <a:lvl4pPr>
              <a:defRPr sz="1600">
                <a:latin typeface="Cambria"/>
              </a:defRPr>
            </a:lvl4pPr>
            <a:lvl5pPr>
              <a:defRPr sz="1600">
                <a:latin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1835001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27482"/>
          </a:xfrm>
        </p:spPr>
        <p:txBody>
          <a:bodyPr/>
          <a:lstStyle/>
          <a:p>
            <a:r>
              <a:rPr lang="en-US"/>
              <a:t>Click to edit Master title style</a:t>
            </a:r>
          </a:p>
        </p:txBody>
      </p:sp>
    </p:spTree>
    <p:extLst>
      <p:ext uri="{BB962C8B-B14F-4D97-AF65-F5344CB8AC3E}">
        <p14:creationId xmlns:p14="http://schemas.microsoft.com/office/powerpoint/2010/main" val="2235368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a:lvl1pPr>
          </a:lstStyle>
          <a:p>
            <a:r>
              <a:rPr lang="en-US" dirty="0"/>
              <a:t>Click to edit Master title style</a:t>
            </a:r>
          </a:p>
        </p:txBody>
      </p:sp>
    </p:spTree>
    <p:extLst>
      <p:ext uri="{BB962C8B-B14F-4D97-AF65-F5344CB8AC3E}">
        <p14:creationId xmlns:p14="http://schemas.microsoft.com/office/powerpoint/2010/main" val="292160684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703002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atin typeface="Cambria"/>
              </a:defRPr>
            </a:lvl3pPr>
            <a:lvl4pPr>
              <a:defRPr sz="2000">
                <a:latin typeface="Cambria"/>
              </a:defRPr>
            </a:lvl4pPr>
            <a:lvl5pPr>
              <a:defRPr sz="2000">
                <a:latin typeface="Cambria"/>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757504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5944498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83947" y="0"/>
            <a:ext cx="10972800" cy="1143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9361130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lvl3pPr>
              <a:defRPr>
                <a:latin typeface="Cambria"/>
              </a:defRPr>
            </a:lvl3pPr>
            <a:lvl4pPr>
              <a:defRPr>
                <a:latin typeface="Cambria"/>
              </a:defRPr>
            </a:lvl4pPr>
            <a:lvl5pPr>
              <a:defRPr>
                <a:latin typeface="Cambri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326864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1" y="1350964"/>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1" dirty="0">
              <a:solidFill>
                <a:srgbClr val="FF2807"/>
              </a:solidFill>
              <a:latin typeface="Cambria"/>
              <a:cs typeface="Cambria"/>
            </a:endParaRPr>
          </a:p>
        </p:txBody>
      </p:sp>
      <p:cxnSp>
        <p:nvCxnSpPr>
          <p:cNvPr id="5" name="Straight Connector 4"/>
          <p:cNvCxnSpPr/>
          <p:nvPr userDrawn="1"/>
        </p:nvCxnSpPr>
        <p:spPr>
          <a:xfrm>
            <a:off x="4766733" y="1350964"/>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06" y="1350817"/>
            <a:ext cx="6810217" cy="4179455"/>
          </a:xfrm>
        </p:spPr>
        <p:txBody>
          <a:bodyPr>
            <a:normAutofit fontScale="90000"/>
          </a:bodyPr>
          <a:lstStyle>
            <a:lvl1pPr algn="l">
              <a:defRPr cap="all" baseline="0">
                <a:solidFill>
                  <a:srgbClr val="669900"/>
                </a:solidFill>
              </a:defRPr>
            </a:lvl1pPr>
          </a:lstStyle>
          <a:p>
            <a:r>
              <a:rPr lang="en-US" dirty="0"/>
              <a:t>Click to edit Master title style</a:t>
            </a:r>
          </a:p>
        </p:txBody>
      </p:sp>
      <p:sp>
        <p:nvSpPr>
          <p:cNvPr id="12" name="Text Placeholder 11"/>
          <p:cNvSpPr>
            <a:spLocks noGrp="1"/>
          </p:cNvSpPr>
          <p:nvPr>
            <p:ph type="body" sz="quarter" idx="10"/>
          </p:nvPr>
        </p:nvSpPr>
        <p:spPr>
          <a:xfrm>
            <a:off x="431033" y="1350817"/>
            <a:ext cx="4156364" cy="4179455"/>
          </a:xfrm>
        </p:spPr>
        <p:txBody>
          <a:bodyPr anchor="ctr">
            <a:noAutofit/>
          </a:bodyPr>
          <a:lstStyle>
            <a:lvl1pPr marL="0" indent="0" algn="r">
              <a:buNone/>
              <a:defRPr sz="20000" b="0" i="0">
                <a:solidFill>
                  <a:srgbClr val="669900"/>
                </a:solidFill>
                <a:latin typeface="Cambria"/>
                <a:cs typeface="Cambria"/>
              </a:defRPr>
            </a:lvl1pPr>
          </a:lstStyle>
          <a:p>
            <a:pPr lvl="0"/>
            <a:r>
              <a:rPr lang="en-US" dirty="0"/>
              <a:t>Click to edit Master text styles</a:t>
            </a:r>
          </a:p>
        </p:txBody>
      </p:sp>
    </p:spTree>
    <p:extLst>
      <p:ext uri="{BB962C8B-B14F-4D97-AF65-F5344CB8AC3E}">
        <p14:creationId xmlns:p14="http://schemas.microsoft.com/office/powerpoint/2010/main" val="60344938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74118484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263555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2262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7977645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theme" Target="../theme/theme10.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theme" Target="../theme/theme11.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82.xml"/><Relationship Id="rId2" Type="http://schemas.openxmlformats.org/officeDocument/2006/relationships/slideLayout" Target="../slideLayouts/slideLayout81.xml"/><Relationship Id="rId1" Type="http://schemas.openxmlformats.org/officeDocument/2006/relationships/slideLayout" Target="../slideLayouts/slideLayout80.xml"/><Relationship Id="rId5" Type="http://schemas.openxmlformats.org/officeDocument/2006/relationships/theme" Target="../theme/theme12.xml"/><Relationship Id="rId4" Type="http://schemas.openxmlformats.org/officeDocument/2006/relationships/slideLayout" Target="../slideLayouts/slideLayout83.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91.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theme" Target="../theme/theme13.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97.xml"/><Relationship Id="rId2" Type="http://schemas.openxmlformats.org/officeDocument/2006/relationships/slideLayout" Target="../slideLayouts/slideLayout96.xml"/><Relationship Id="rId1" Type="http://schemas.openxmlformats.org/officeDocument/2006/relationships/slideLayout" Target="../slideLayouts/slideLayout95.xml"/><Relationship Id="rId5" Type="http://schemas.openxmlformats.org/officeDocument/2006/relationships/theme" Target="../theme/theme14.xml"/><Relationship Id="rId4" Type="http://schemas.openxmlformats.org/officeDocument/2006/relationships/slideLayout" Target="../slideLayouts/slideLayout98.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06.xml"/><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theme" Target="../theme/theme15.xml"/><Relationship Id="rId2" Type="http://schemas.openxmlformats.org/officeDocument/2006/relationships/slideLayout" Target="../slideLayouts/slideLayout100.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5" Type="http://schemas.openxmlformats.org/officeDocument/2006/relationships/slideLayout" Target="../slideLayouts/slideLayout103.xml"/><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s>
</file>

<file path=ppt/slideMasters/_rels/slideMaster16.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slideLayout" Target="../slideLayouts/slideLayout111.xml"/><Relationship Id="rId1" Type="http://schemas.openxmlformats.org/officeDocument/2006/relationships/slideLayout" Target="../slideLayouts/slideLayout110.xml"/><Relationship Id="rId5" Type="http://schemas.openxmlformats.org/officeDocument/2006/relationships/theme" Target="../theme/theme16.xml"/><Relationship Id="rId4" Type="http://schemas.openxmlformats.org/officeDocument/2006/relationships/slideLayout" Target="../slideLayouts/slideLayout113.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21.xml"/><Relationship Id="rId3" Type="http://schemas.openxmlformats.org/officeDocument/2006/relationships/slideLayout" Target="../slideLayouts/slideLayout116.xml"/><Relationship Id="rId7" Type="http://schemas.openxmlformats.org/officeDocument/2006/relationships/slideLayout" Target="../slideLayouts/slideLayout120.xml"/><Relationship Id="rId12" Type="http://schemas.openxmlformats.org/officeDocument/2006/relationships/theme" Target="../theme/theme17.xml"/><Relationship Id="rId2" Type="http://schemas.openxmlformats.org/officeDocument/2006/relationships/slideLayout" Target="../slideLayouts/slideLayout115.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1" Type="http://schemas.openxmlformats.org/officeDocument/2006/relationships/slideLayout" Target="../slideLayouts/slideLayout124.xml"/><Relationship Id="rId5" Type="http://schemas.openxmlformats.org/officeDocument/2006/relationships/slideLayout" Target="../slideLayouts/slideLayout118.xml"/><Relationship Id="rId10" Type="http://schemas.openxmlformats.org/officeDocument/2006/relationships/slideLayout" Target="../slideLayouts/slideLayout123.xml"/><Relationship Id="rId4" Type="http://schemas.openxmlformats.org/officeDocument/2006/relationships/slideLayout" Target="../slideLayouts/slideLayout117.xml"/><Relationship Id="rId9" Type="http://schemas.openxmlformats.org/officeDocument/2006/relationships/slideLayout" Target="../slideLayouts/slideLayout122.xml"/></Relationships>
</file>

<file path=ppt/slideMasters/_rels/slideMaster18.xml.rels><?xml version="1.0" encoding="UTF-8" standalone="yes"?>
<Relationships xmlns="http://schemas.openxmlformats.org/package/2006/relationships"><Relationship Id="rId3" Type="http://schemas.openxmlformats.org/officeDocument/2006/relationships/slideLayout" Target="../slideLayouts/slideLayout127.xml"/><Relationship Id="rId2" Type="http://schemas.openxmlformats.org/officeDocument/2006/relationships/slideLayout" Target="../slideLayouts/slideLayout126.xml"/><Relationship Id="rId1" Type="http://schemas.openxmlformats.org/officeDocument/2006/relationships/slideLayout" Target="../slideLayouts/slideLayout125.xml"/><Relationship Id="rId5" Type="http://schemas.openxmlformats.org/officeDocument/2006/relationships/theme" Target="../theme/theme18.xml"/><Relationship Id="rId4" Type="http://schemas.openxmlformats.org/officeDocument/2006/relationships/slideLayout" Target="../slideLayouts/slideLayout128.xml"/></Relationships>
</file>

<file path=ppt/slideMasters/_rels/slideMaster19.xml.rels><?xml version="1.0" encoding="UTF-8" standalone="yes"?>
<Relationships xmlns="http://schemas.openxmlformats.org/package/2006/relationships"><Relationship Id="rId3" Type="http://schemas.openxmlformats.org/officeDocument/2006/relationships/slideLayout" Target="../slideLayouts/slideLayout131.xml"/><Relationship Id="rId2" Type="http://schemas.openxmlformats.org/officeDocument/2006/relationships/slideLayout" Target="../slideLayouts/slideLayout130.xml"/><Relationship Id="rId1" Type="http://schemas.openxmlformats.org/officeDocument/2006/relationships/slideLayout" Target="../slideLayouts/slideLayout129.xml"/><Relationship Id="rId5" Type="http://schemas.openxmlformats.org/officeDocument/2006/relationships/theme" Target="../theme/theme19.xml"/><Relationship Id="rId4" Type="http://schemas.openxmlformats.org/officeDocument/2006/relationships/slideLayout" Target="../slideLayouts/slideLayout13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20.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21.xml.rels><?xml version="1.0" encoding="UTF-8" standalone="yes"?>
<Relationships xmlns="http://schemas.openxmlformats.org/package/2006/relationships"><Relationship Id="rId3" Type="http://schemas.openxmlformats.org/officeDocument/2006/relationships/slideLayout" Target="../slideLayouts/slideLayout146.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5" Type="http://schemas.openxmlformats.org/officeDocument/2006/relationships/theme" Target="../theme/theme21.xml"/><Relationship Id="rId4" Type="http://schemas.openxmlformats.org/officeDocument/2006/relationships/slideLayout" Target="../slideLayouts/slideLayout147.xml"/></Relationships>
</file>

<file path=ppt/slideMasters/_rels/slideMaster22.xml.rels><?xml version="1.0" encoding="UTF-8" standalone="yes"?>
<Relationships xmlns="http://schemas.openxmlformats.org/package/2006/relationships"><Relationship Id="rId3" Type="http://schemas.openxmlformats.org/officeDocument/2006/relationships/slideLayout" Target="../slideLayouts/slideLayout150.xml"/><Relationship Id="rId2" Type="http://schemas.openxmlformats.org/officeDocument/2006/relationships/slideLayout" Target="../slideLayouts/slideLayout149.xml"/><Relationship Id="rId1" Type="http://schemas.openxmlformats.org/officeDocument/2006/relationships/slideLayout" Target="../slideLayouts/slideLayout148.xml"/><Relationship Id="rId6" Type="http://schemas.openxmlformats.org/officeDocument/2006/relationships/image" Target="../media/image1.png"/><Relationship Id="rId5" Type="http://schemas.openxmlformats.org/officeDocument/2006/relationships/theme" Target="../theme/theme22.xml"/><Relationship Id="rId4" Type="http://schemas.openxmlformats.org/officeDocument/2006/relationships/slideLayout" Target="../slideLayouts/slideLayout151.xml"/></Relationships>
</file>

<file path=ppt/slideMasters/_rels/slideMaster23.xml.rels><?xml version="1.0" encoding="UTF-8" standalone="yes"?>
<Relationships xmlns="http://schemas.openxmlformats.org/package/2006/relationships"><Relationship Id="rId3" Type="http://schemas.openxmlformats.org/officeDocument/2006/relationships/slideLayout" Target="../slideLayouts/slideLayout154.xml"/><Relationship Id="rId2" Type="http://schemas.openxmlformats.org/officeDocument/2006/relationships/slideLayout" Target="../slideLayouts/slideLayout153.xml"/><Relationship Id="rId1" Type="http://schemas.openxmlformats.org/officeDocument/2006/relationships/slideLayout" Target="../slideLayouts/slideLayout152.xml"/><Relationship Id="rId6" Type="http://schemas.openxmlformats.org/officeDocument/2006/relationships/image" Target="../media/image1.png"/><Relationship Id="rId5" Type="http://schemas.openxmlformats.org/officeDocument/2006/relationships/theme" Target="../theme/theme23.xml"/><Relationship Id="rId4" Type="http://schemas.openxmlformats.org/officeDocument/2006/relationships/slideLayout" Target="../slideLayouts/slideLayout155.xml"/></Relationships>
</file>

<file path=ppt/slideMasters/_rels/slideMaster24.xml.rels><?xml version="1.0" encoding="UTF-8" standalone="yes"?>
<Relationships xmlns="http://schemas.openxmlformats.org/package/2006/relationships"><Relationship Id="rId3" Type="http://schemas.openxmlformats.org/officeDocument/2006/relationships/slideLayout" Target="../slideLayouts/slideLayout158.xml"/><Relationship Id="rId2" Type="http://schemas.openxmlformats.org/officeDocument/2006/relationships/slideLayout" Target="../slideLayouts/slideLayout157.xml"/><Relationship Id="rId1" Type="http://schemas.openxmlformats.org/officeDocument/2006/relationships/slideLayout" Target="../slideLayouts/slideLayout156.xml"/><Relationship Id="rId5" Type="http://schemas.openxmlformats.org/officeDocument/2006/relationships/theme" Target="../theme/theme24.xml"/><Relationship Id="rId4" Type="http://schemas.openxmlformats.org/officeDocument/2006/relationships/slideLayout" Target="../slideLayouts/slideLayout159.xml"/></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167.xml"/><Relationship Id="rId3" Type="http://schemas.openxmlformats.org/officeDocument/2006/relationships/slideLayout" Target="../slideLayouts/slideLayout162.xml"/><Relationship Id="rId7" Type="http://schemas.openxmlformats.org/officeDocument/2006/relationships/slideLayout" Target="../slideLayouts/slideLayout166.xml"/><Relationship Id="rId12" Type="http://schemas.openxmlformats.org/officeDocument/2006/relationships/theme" Target="../theme/theme25.xml"/><Relationship Id="rId2" Type="http://schemas.openxmlformats.org/officeDocument/2006/relationships/slideLayout" Target="../slideLayouts/slideLayout161.xml"/><Relationship Id="rId1" Type="http://schemas.openxmlformats.org/officeDocument/2006/relationships/slideLayout" Target="../slideLayouts/slideLayout160.xml"/><Relationship Id="rId6" Type="http://schemas.openxmlformats.org/officeDocument/2006/relationships/slideLayout" Target="../slideLayouts/slideLayout165.xml"/><Relationship Id="rId11" Type="http://schemas.openxmlformats.org/officeDocument/2006/relationships/slideLayout" Target="../slideLayouts/slideLayout170.xml"/><Relationship Id="rId5" Type="http://schemas.openxmlformats.org/officeDocument/2006/relationships/slideLayout" Target="../slideLayouts/slideLayout164.xml"/><Relationship Id="rId10" Type="http://schemas.openxmlformats.org/officeDocument/2006/relationships/slideLayout" Target="../slideLayouts/slideLayout169.xml"/><Relationship Id="rId4" Type="http://schemas.openxmlformats.org/officeDocument/2006/relationships/slideLayout" Target="../slideLayouts/slideLayout163.xml"/><Relationship Id="rId9" Type="http://schemas.openxmlformats.org/officeDocument/2006/relationships/slideLayout" Target="../slideLayouts/slideLayout168.xml"/></Relationships>
</file>

<file path=ppt/slideMasters/_rels/slideMaster26.xml.rels><?xml version="1.0" encoding="UTF-8" standalone="yes"?>
<Relationships xmlns="http://schemas.openxmlformats.org/package/2006/relationships"><Relationship Id="rId8" Type="http://schemas.openxmlformats.org/officeDocument/2006/relationships/slideLayout" Target="../slideLayouts/slideLayout178.xml"/><Relationship Id="rId13" Type="http://schemas.openxmlformats.org/officeDocument/2006/relationships/theme" Target="../theme/theme26.xml"/><Relationship Id="rId3" Type="http://schemas.openxmlformats.org/officeDocument/2006/relationships/slideLayout" Target="../slideLayouts/slideLayout173.xml"/><Relationship Id="rId7" Type="http://schemas.openxmlformats.org/officeDocument/2006/relationships/slideLayout" Target="../slideLayouts/slideLayout177.xml"/><Relationship Id="rId12" Type="http://schemas.openxmlformats.org/officeDocument/2006/relationships/slideLayout" Target="../slideLayouts/slideLayout182.xml"/><Relationship Id="rId2" Type="http://schemas.openxmlformats.org/officeDocument/2006/relationships/slideLayout" Target="../slideLayouts/slideLayout172.xml"/><Relationship Id="rId1" Type="http://schemas.openxmlformats.org/officeDocument/2006/relationships/slideLayout" Target="../slideLayouts/slideLayout171.xml"/><Relationship Id="rId6" Type="http://schemas.openxmlformats.org/officeDocument/2006/relationships/slideLayout" Target="../slideLayouts/slideLayout176.xml"/><Relationship Id="rId11" Type="http://schemas.openxmlformats.org/officeDocument/2006/relationships/slideLayout" Target="../slideLayouts/slideLayout181.xml"/><Relationship Id="rId5" Type="http://schemas.openxmlformats.org/officeDocument/2006/relationships/slideLayout" Target="../slideLayouts/slideLayout175.xml"/><Relationship Id="rId10" Type="http://schemas.openxmlformats.org/officeDocument/2006/relationships/slideLayout" Target="../slideLayouts/slideLayout180.xml"/><Relationship Id="rId4" Type="http://schemas.openxmlformats.org/officeDocument/2006/relationships/slideLayout" Target="../slideLayouts/slideLayout174.xml"/><Relationship Id="rId9" Type="http://schemas.openxmlformats.org/officeDocument/2006/relationships/slideLayout" Target="../slideLayouts/slideLayout17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3.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5.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6.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9.xml"/><Relationship Id="rId2" Type="http://schemas.openxmlformats.org/officeDocument/2006/relationships/slideLayout" Target="../slideLayouts/slideLayout38.xml"/><Relationship Id="rId1" Type="http://schemas.openxmlformats.org/officeDocument/2006/relationships/slideLayout" Target="../slideLayouts/slideLayout37.xml"/><Relationship Id="rId5" Type="http://schemas.openxmlformats.org/officeDocument/2006/relationships/theme" Target="../theme/theme7.xml"/><Relationship Id="rId4" Type="http://schemas.openxmlformats.org/officeDocument/2006/relationships/slideLayout" Target="../slideLayouts/slideLayout40.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slideLayout" Target="../slideLayouts/slideLayout42.xml"/><Relationship Id="rId1" Type="http://schemas.openxmlformats.org/officeDocument/2006/relationships/slideLayout" Target="../slideLayouts/slideLayout41.xml"/><Relationship Id="rId5" Type="http://schemas.openxmlformats.org/officeDocument/2006/relationships/theme" Target="../theme/theme8.xml"/><Relationship Id="rId4" Type="http://schemas.openxmlformats.org/officeDocument/2006/relationships/slideLayout" Target="../slideLayouts/slideLayout44.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9.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69981023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7" y="169864"/>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dirty="0">
              <a:solidFill>
                <a:srgbClr val="FFFFFF"/>
              </a:solidFill>
              <a:latin typeface="Cambria"/>
            </a:endParaRPr>
          </a:p>
        </p:txBody>
      </p: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065250608"/>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7" y="169864"/>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dirty="0">
              <a:solidFill>
                <a:srgbClr val="FFFFFF"/>
              </a:solidFill>
              <a:latin typeface="Cambria"/>
            </a:endParaRPr>
          </a:p>
        </p:txBody>
      </p: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22215829"/>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62578342"/>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908165026"/>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88780484"/>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6447006"/>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9726109"/>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985329017"/>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94717336"/>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724465536"/>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720215394"/>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464103905"/>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4151569294"/>
      </p:ext>
    </p:extLst>
  </p:cSld>
  <p:clrMap bg1="lt1" tx1="dk1" bg2="lt2" tx2="dk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dirty="0">
              <a:solidFill>
                <a:prstClr val="white"/>
              </a:solidFill>
              <a:latin typeface="Cambria"/>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1">
                <a:solidFill>
                  <a:schemeClr val="bg1"/>
                </a:solidFill>
                <a:latin typeface="Cambria"/>
                <a:cs typeface="Cambria"/>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140711439"/>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sz="1800" dirty="0">
              <a:solidFill>
                <a:prstClr val="white"/>
              </a:solidFill>
              <a:latin typeface="Cambria"/>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1">
                <a:solidFill>
                  <a:schemeClr val="bg1"/>
                </a:solidFill>
                <a:latin typeface="Cambria"/>
                <a:cs typeface="Cambria"/>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2162114263"/>
      </p:ext>
    </p:extLst>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995837501"/>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02807135"/>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7" y="169864"/>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dirty="0">
              <a:solidFill>
                <a:srgbClr val="FFFFFF"/>
              </a:solidFill>
              <a:latin typeface="Cambria"/>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883323779"/>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25453666"/>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Lst>
  <p:txStyles>
    <p:titleStyle>
      <a:lvl1pPr algn="l" defTabSz="457200" rtl="0" eaLnBrk="0" fontAlgn="base" hangingPunct="0">
        <a:spcBef>
          <a:spcPct val="0"/>
        </a:spcBef>
        <a:spcAft>
          <a:spcPct val="0"/>
        </a:spcAft>
        <a:defRPr sz="4400" b="1" kern="1200">
          <a:solidFill>
            <a:schemeClr val="tx1"/>
          </a:solidFill>
          <a:latin typeface="Cambria" panose="02040503050406030204" pitchFamily="18" charset="0"/>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400123981"/>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80" r:id="rId3"/>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8556688"/>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8940876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422023042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60174510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Lst>
  <p:txStyles>
    <p:titleStyle>
      <a:lvl1pPr algn="l" defTabSz="457200" rtl="0" eaLnBrk="0" fontAlgn="base" hangingPunct="0">
        <a:spcBef>
          <a:spcPct val="0"/>
        </a:spcBef>
        <a:spcAft>
          <a:spcPct val="0"/>
        </a:spcAft>
        <a:defRPr sz="4400" b="1" kern="1200">
          <a:solidFill>
            <a:schemeClr val="tx1"/>
          </a:solidFill>
          <a:latin typeface="Cambria"/>
          <a:ea typeface="MS PGothic" pitchFamily="34" charset="-128"/>
          <a:cs typeface="Cambria"/>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kern="1200">
          <a:solidFill>
            <a:schemeClr val="tx1"/>
          </a:solidFill>
          <a:latin typeface="Cambria"/>
          <a:ea typeface="MS PGothic" pitchFamily="34" charset="-128"/>
          <a:cs typeface="Cambria"/>
        </a:defRPr>
      </a:lvl1pPr>
      <a:lvl2pPr marL="742950" indent="-28575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Cambria"/>
          <a:ea typeface="MS PGothic" pitchFamily="34" charset="-128"/>
          <a:cs typeface="Cambria"/>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725059562"/>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xStyles>
    <p:titleStyle>
      <a:lvl1pPr algn="l" defTabSz="457200" rtl="0" eaLnBrk="0" fontAlgn="base" hangingPunct="0">
        <a:spcBef>
          <a:spcPct val="0"/>
        </a:spcBef>
        <a:spcAft>
          <a:spcPct val="0"/>
        </a:spcAft>
        <a:defRPr sz="4400" b="1">
          <a:solidFill>
            <a:schemeClr val="tx1"/>
          </a:solidFill>
          <a:latin typeface="Cambria"/>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a:solidFill>
            <a:schemeClr val="tx1"/>
          </a:solidFill>
          <a:latin typeface="Cambria"/>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a:solidFill>
            <a:schemeClr val="tx1"/>
          </a:solidFill>
          <a:latin typeface="Cambria"/>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9.xml"/><Relationship Id="rId1" Type="http://schemas.openxmlformats.org/officeDocument/2006/relationships/slideLayout" Target="../slideLayouts/slideLayout157.xml"/></Relationships>
</file>

<file path=ppt/slides/_rels/slide1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0.xml"/><Relationship Id="rId1" Type="http://schemas.openxmlformats.org/officeDocument/2006/relationships/slideLayout" Target="../slideLayouts/slideLayout15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2.xml"/><Relationship Id="rId1" Type="http://schemas.openxmlformats.org/officeDocument/2006/relationships/slideLayout" Target="../slideLayouts/slideLayout166.xml"/></Relationships>
</file>

<file path=ppt/slides/_rels/slide1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3.xml"/><Relationship Id="rId1" Type="http://schemas.openxmlformats.org/officeDocument/2006/relationships/slideLayout" Target="../slideLayouts/slideLayout166.xml"/></Relationships>
</file>

<file path=ppt/slides/_rels/slide1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4.xml"/><Relationship Id="rId1" Type="http://schemas.openxmlformats.org/officeDocument/2006/relationships/slideLayout" Target="../slideLayouts/slideLayout62.xml"/></Relationships>
</file>

<file path=ppt/slides/_rels/slide1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5.xml"/><Relationship Id="rId1" Type="http://schemas.openxmlformats.org/officeDocument/2006/relationships/slideLayout" Target="../slideLayouts/slideLayout166.xml"/></Relationships>
</file>

<file path=ppt/slides/_rels/slide1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5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8.xml"/><Relationship Id="rId1" Type="http://schemas.openxmlformats.org/officeDocument/2006/relationships/slideLayout" Target="../slideLayouts/slideLayout157.xml"/></Relationships>
</file>

<file path=ppt/slides/_rels/slide22.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9.xml"/><Relationship Id="rId1" Type="http://schemas.openxmlformats.org/officeDocument/2006/relationships/slideLayout" Target="../slideLayouts/slideLayout15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7.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1.xml"/><Relationship Id="rId1" Type="http://schemas.openxmlformats.org/officeDocument/2006/relationships/slideLayout" Target="../slideLayouts/slideLayout152.xm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1.xml"/><Relationship Id="rId1" Type="http://schemas.openxmlformats.org/officeDocument/2006/relationships/slideLayout" Target="../slideLayouts/slideLayout16.xml"/><Relationship Id="rId4" Type="http://schemas.openxmlformats.org/officeDocument/2006/relationships/image" Target="../media/image40.jpeg"/></Relationships>
</file>

<file path=ppt/slides/_rels/slide3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32.xml"/><Relationship Id="rId1" Type="http://schemas.openxmlformats.org/officeDocument/2006/relationships/slideLayout" Target="../slideLayouts/slideLayout62.xml"/></Relationships>
</file>

<file path=ppt/slides/_rels/slide3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33.xml"/><Relationship Id="rId1" Type="http://schemas.openxmlformats.org/officeDocument/2006/relationships/slideLayout" Target="../slideLayouts/slideLayout31.xml"/><Relationship Id="rId6" Type="http://schemas.openxmlformats.org/officeDocument/2006/relationships/image" Target="../media/image46.emf"/><Relationship Id="rId5" Type="http://schemas.openxmlformats.org/officeDocument/2006/relationships/image" Target="../media/image45.emf"/><Relationship Id="rId4" Type="http://schemas.openxmlformats.org/officeDocument/2006/relationships/image" Target="../media/image44.emf"/></Relationships>
</file>

<file path=ppt/slides/_rels/slide4.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166.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40.xml.rels><?xml version="1.0" encoding="UTF-8" standalone="yes"?>
<Relationships xmlns="http://schemas.openxmlformats.org/package/2006/relationships"><Relationship Id="rId3" Type="http://schemas.openxmlformats.org/officeDocument/2006/relationships/image" Target="../media/image47.emf"/><Relationship Id="rId7" Type="http://schemas.openxmlformats.org/officeDocument/2006/relationships/image" Target="../media/image51.emf"/><Relationship Id="rId2" Type="http://schemas.openxmlformats.org/officeDocument/2006/relationships/notesSlide" Target="../notesSlides/notesSlide34.xml"/><Relationship Id="rId1" Type="http://schemas.openxmlformats.org/officeDocument/2006/relationships/slideLayout" Target="../slideLayouts/slideLayout31.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s>
</file>

<file path=ppt/slides/_rels/slide41.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35.xml"/><Relationship Id="rId1" Type="http://schemas.openxmlformats.org/officeDocument/2006/relationships/slideLayout" Target="../slideLayouts/slideLayout3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notesSlide" Target="../notesSlides/notesSlide37.xml"/><Relationship Id="rId1" Type="http://schemas.openxmlformats.org/officeDocument/2006/relationships/slideLayout" Target="../slideLayouts/slideLayout42.xml"/><Relationship Id="rId6" Type="http://schemas.openxmlformats.org/officeDocument/2006/relationships/image" Target="../media/image56.emf"/><Relationship Id="rId5" Type="http://schemas.openxmlformats.org/officeDocument/2006/relationships/image" Target="../media/image55.emf"/><Relationship Id="rId4" Type="http://schemas.openxmlformats.org/officeDocument/2006/relationships/image" Target="../media/image54.emf"/></Relationships>
</file>

<file path=ppt/slides/_rels/slide44.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38.xml"/><Relationship Id="rId1" Type="http://schemas.openxmlformats.org/officeDocument/2006/relationships/slideLayout" Target="../slideLayouts/slideLayout50.xml"/><Relationship Id="rId6" Type="http://schemas.openxmlformats.org/officeDocument/2006/relationships/image" Target="../media/image61.emf"/><Relationship Id="rId5" Type="http://schemas.openxmlformats.org/officeDocument/2006/relationships/image" Target="../media/image60.emf"/><Relationship Id="rId4" Type="http://schemas.openxmlformats.org/officeDocument/2006/relationships/image" Target="../media/image59.emf"/></Relationships>
</file>

<file path=ppt/slides/_rels/slide45.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notesSlide" Target="../notesSlides/notesSlide39.xml"/><Relationship Id="rId1" Type="http://schemas.openxmlformats.org/officeDocument/2006/relationships/slideLayout" Target="../slideLayouts/slideLayout50.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s>
</file>

<file path=ppt/slides/_rels/slide46.xml.rels><?xml version="1.0" encoding="UTF-8" standalone="yes"?>
<Relationships xmlns="http://schemas.openxmlformats.org/package/2006/relationships"><Relationship Id="rId3" Type="http://schemas.openxmlformats.org/officeDocument/2006/relationships/hyperlink" Target="https://www.youtube.com/watch?v=HSckms_rfwY" TargetMode="External"/><Relationship Id="rId2" Type="http://schemas.openxmlformats.org/officeDocument/2006/relationships/notesSlide" Target="../notesSlides/notesSlide40.xml"/><Relationship Id="rId1" Type="http://schemas.openxmlformats.org/officeDocument/2006/relationships/slideLayout" Target="../slideLayouts/slideLayout96.xml"/><Relationship Id="rId4" Type="http://schemas.openxmlformats.org/officeDocument/2006/relationships/image" Target="../media/image67.emf"/></Relationships>
</file>

<file path=ppt/slides/_rels/slide47.xml.rels><?xml version="1.0" encoding="UTF-8" standalone="yes"?>
<Relationships xmlns="http://schemas.openxmlformats.org/package/2006/relationships"><Relationship Id="rId3" Type="http://schemas.openxmlformats.org/officeDocument/2006/relationships/hyperlink" Target="https://www.youtube.com/watch?v=898OUCyBulM" TargetMode="External"/><Relationship Id="rId2" Type="http://schemas.openxmlformats.org/officeDocument/2006/relationships/notesSlide" Target="../notesSlides/notesSlide41.xml"/><Relationship Id="rId1" Type="http://schemas.openxmlformats.org/officeDocument/2006/relationships/slideLayout" Target="../slideLayouts/slideLayout96.xml"/><Relationship Id="rId4" Type="http://schemas.openxmlformats.org/officeDocument/2006/relationships/image" Target="../media/image67.emf"/></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image" Target="../media/image10.emf"/><Relationship Id="rId7"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166.xml"/><Relationship Id="rId6" Type="http://schemas.openxmlformats.org/officeDocument/2006/relationships/image" Target="../media/image13.emf"/><Relationship Id="rId5" Type="http://schemas.openxmlformats.org/officeDocument/2006/relationships/image" Target="../media/image12.emf"/><Relationship Id="rId10" Type="http://schemas.openxmlformats.org/officeDocument/2006/relationships/image" Target="../media/image17.emf"/><Relationship Id="rId4" Type="http://schemas.openxmlformats.org/officeDocument/2006/relationships/image" Target="../media/image11.emf"/><Relationship Id="rId9" Type="http://schemas.openxmlformats.org/officeDocument/2006/relationships/image" Target="../media/image16.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1.xml"/></Relationships>
</file>

<file path=ppt/slides/_rels/slide51.xml.rels><?xml version="1.0" encoding="UTF-8" standalone="yes"?>
<Relationships xmlns="http://schemas.openxmlformats.org/package/2006/relationships"><Relationship Id="rId8" Type="http://schemas.openxmlformats.org/officeDocument/2006/relationships/image" Target="../media/image73.emf"/><Relationship Id="rId3" Type="http://schemas.openxmlformats.org/officeDocument/2006/relationships/image" Target="../media/image68.emf"/><Relationship Id="rId7" Type="http://schemas.openxmlformats.org/officeDocument/2006/relationships/image" Target="../media/image72.emf"/><Relationship Id="rId2" Type="http://schemas.openxmlformats.org/officeDocument/2006/relationships/notesSlide" Target="../notesSlides/notesSlide45.xml"/><Relationship Id="rId1" Type="http://schemas.openxmlformats.org/officeDocument/2006/relationships/slideLayout" Target="../slideLayouts/slideLayout88.xml"/><Relationship Id="rId6" Type="http://schemas.openxmlformats.org/officeDocument/2006/relationships/image" Target="../media/image71.emf"/><Relationship Id="rId5" Type="http://schemas.openxmlformats.org/officeDocument/2006/relationships/image" Target="../media/image70.emf"/><Relationship Id="rId10" Type="http://schemas.openxmlformats.org/officeDocument/2006/relationships/image" Target="../media/image75.emf"/><Relationship Id="rId4" Type="http://schemas.openxmlformats.org/officeDocument/2006/relationships/image" Target="../media/image69.emf"/><Relationship Id="rId9" Type="http://schemas.openxmlformats.org/officeDocument/2006/relationships/image" Target="../media/image74.jpeg"/></Relationships>
</file>

<file path=ppt/slides/_rels/slide52.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notesSlide" Target="../notesSlides/notesSlide46.xml"/><Relationship Id="rId1" Type="http://schemas.openxmlformats.org/officeDocument/2006/relationships/slideLayout" Target="../slideLayouts/slideLayout96.xml"/><Relationship Id="rId4" Type="http://schemas.openxmlformats.org/officeDocument/2006/relationships/image" Target="../media/image77.jpeg"/></Relationships>
</file>

<file path=ppt/slides/_rels/slide53.xml.rels><?xml version="1.0" encoding="UTF-8" standalone="yes"?>
<Relationships xmlns="http://schemas.openxmlformats.org/package/2006/relationships"><Relationship Id="rId8" Type="http://schemas.openxmlformats.org/officeDocument/2006/relationships/image" Target="../media/image83.emf"/><Relationship Id="rId3" Type="http://schemas.openxmlformats.org/officeDocument/2006/relationships/image" Target="../media/image78.emf"/><Relationship Id="rId7" Type="http://schemas.openxmlformats.org/officeDocument/2006/relationships/image" Target="../media/image82.emf"/><Relationship Id="rId2" Type="http://schemas.openxmlformats.org/officeDocument/2006/relationships/notesSlide" Target="../notesSlides/notesSlide47.xml"/><Relationship Id="rId1" Type="http://schemas.openxmlformats.org/officeDocument/2006/relationships/slideLayout" Target="../slideLayouts/slideLayout104.xml"/><Relationship Id="rId6" Type="http://schemas.openxmlformats.org/officeDocument/2006/relationships/image" Target="../media/image81.emf"/><Relationship Id="rId5" Type="http://schemas.openxmlformats.org/officeDocument/2006/relationships/image" Target="../media/image80.emf"/><Relationship Id="rId4" Type="http://schemas.openxmlformats.org/officeDocument/2006/relationships/image" Target="../media/image79.emf"/><Relationship Id="rId9" Type="http://schemas.openxmlformats.org/officeDocument/2006/relationships/image" Target="../media/image84.emf"/></Relationships>
</file>

<file path=ppt/slides/_rels/slide54.xml.rels><?xml version="1.0" encoding="UTF-8" standalone="yes"?>
<Relationships xmlns="http://schemas.openxmlformats.org/package/2006/relationships"><Relationship Id="rId8" Type="http://schemas.openxmlformats.org/officeDocument/2006/relationships/image" Target="../media/image90.emf"/><Relationship Id="rId3" Type="http://schemas.openxmlformats.org/officeDocument/2006/relationships/image" Target="../media/image85.emf"/><Relationship Id="rId7" Type="http://schemas.openxmlformats.org/officeDocument/2006/relationships/image" Target="../media/image89.emf"/><Relationship Id="rId2" Type="http://schemas.openxmlformats.org/officeDocument/2006/relationships/notesSlide" Target="../notesSlides/notesSlide48.xml"/><Relationship Id="rId1" Type="http://schemas.openxmlformats.org/officeDocument/2006/relationships/slideLayout" Target="../slideLayouts/slideLayout104.xml"/><Relationship Id="rId6" Type="http://schemas.openxmlformats.org/officeDocument/2006/relationships/image" Target="../media/image88.emf"/><Relationship Id="rId5" Type="http://schemas.openxmlformats.org/officeDocument/2006/relationships/image" Target="../media/image87.emf"/><Relationship Id="rId4" Type="http://schemas.openxmlformats.org/officeDocument/2006/relationships/image" Target="../media/image86.emf"/><Relationship Id="rId9" Type="http://schemas.openxmlformats.org/officeDocument/2006/relationships/image" Target="../media/image91.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1.xml"/></Relationships>
</file>

<file path=ppt/slides/_rels/slide57.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notesSlide" Target="../notesSlides/notesSlide50.xml"/><Relationship Id="rId1" Type="http://schemas.openxmlformats.org/officeDocument/2006/relationships/slideLayout" Target="../slideLayouts/slideLayout119.xml"/><Relationship Id="rId4" Type="http://schemas.openxmlformats.org/officeDocument/2006/relationships/image" Target="../media/image93.emf"/></Relationships>
</file>

<file path=ppt/slides/_rels/slide58.xml.rels><?xml version="1.0" encoding="UTF-8" standalone="yes"?>
<Relationships xmlns="http://schemas.openxmlformats.org/package/2006/relationships"><Relationship Id="rId3" Type="http://schemas.openxmlformats.org/officeDocument/2006/relationships/image" Target="../media/image76.jpeg"/><Relationship Id="rId2" Type="http://schemas.openxmlformats.org/officeDocument/2006/relationships/notesSlide" Target="../notesSlides/notesSlide51.xml"/><Relationship Id="rId1" Type="http://schemas.openxmlformats.org/officeDocument/2006/relationships/slideLayout" Target="../slideLayouts/slideLayout126.xml"/></Relationships>
</file>

<file path=ppt/slides/_rels/slide59.xml.rels><?xml version="1.0" encoding="UTF-8" standalone="yes"?>
<Relationships xmlns="http://schemas.openxmlformats.org/package/2006/relationships"><Relationship Id="rId8" Type="http://schemas.openxmlformats.org/officeDocument/2006/relationships/image" Target="../media/image99.emf"/><Relationship Id="rId3" Type="http://schemas.openxmlformats.org/officeDocument/2006/relationships/image" Target="../media/image94.emf"/><Relationship Id="rId7" Type="http://schemas.openxmlformats.org/officeDocument/2006/relationships/image" Target="../media/image98.emf"/><Relationship Id="rId2" Type="http://schemas.openxmlformats.org/officeDocument/2006/relationships/notesSlide" Target="../notesSlides/notesSlide52.xml"/><Relationship Id="rId1" Type="http://schemas.openxmlformats.org/officeDocument/2006/relationships/slideLayout" Target="../slideLayouts/slideLayout130.xml"/><Relationship Id="rId6" Type="http://schemas.openxmlformats.org/officeDocument/2006/relationships/image" Target="../media/image97.emf"/><Relationship Id="rId5" Type="http://schemas.openxmlformats.org/officeDocument/2006/relationships/image" Target="../media/image96.emf"/><Relationship Id="rId10" Type="http://schemas.openxmlformats.org/officeDocument/2006/relationships/image" Target="../media/image101.emf"/><Relationship Id="rId4" Type="http://schemas.openxmlformats.org/officeDocument/2006/relationships/image" Target="../media/image95.emf"/><Relationship Id="rId9" Type="http://schemas.openxmlformats.org/officeDocument/2006/relationships/image" Target="../media/image100.emf"/></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xml"/><Relationship Id="rId1" Type="http://schemas.openxmlformats.org/officeDocument/2006/relationships/slideLayout" Target="../slideLayouts/slideLayout62.xml"/></Relationships>
</file>

<file path=ppt/slides/_rels/slide60.xml.rels><?xml version="1.0" encoding="UTF-8" standalone="yes"?>
<Relationships xmlns="http://schemas.openxmlformats.org/package/2006/relationships"><Relationship Id="rId8" Type="http://schemas.openxmlformats.org/officeDocument/2006/relationships/image" Target="../media/image107.emf"/><Relationship Id="rId13" Type="http://schemas.openxmlformats.org/officeDocument/2006/relationships/image" Target="../media/image112.emf"/><Relationship Id="rId3" Type="http://schemas.openxmlformats.org/officeDocument/2006/relationships/image" Target="../media/image102.emf"/><Relationship Id="rId7" Type="http://schemas.openxmlformats.org/officeDocument/2006/relationships/image" Target="../media/image106.emf"/><Relationship Id="rId12" Type="http://schemas.openxmlformats.org/officeDocument/2006/relationships/image" Target="../media/image111.emf"/><Relationship Id="rId2" Type="http://schemas.openxmlformats.org/officeDocument/2006/relationships/notesSlide" Target="../notesSlides/notesSlide53.xml"/><Relationship Id="rId1" Type="http://schemas.openxmlformats.org/officeDocument/2006/relationships/slideLayout" Target="../slideLayouts/slideLayout130.xml"/><Relationship Id="rId6" Type="http://schemas.openxmlformats.org/officeDocument/2006/relationships/image" Target="../media/image105.emf"/><Relationship Id="rId11" Type="http://schemas.openxmlformats.org/officeDocument/2006/relationships/image" Target="../media/image110.emf"/><Relationship Id="rId5" Type="http://schemas.openxmlformats.org/officeDocument/2006/relationships/image" Target="../media/image104.emf"/><Relationship Id="rId10" Type="http://schemas.openxmlformats.org/officeDocument/2006/relationships/image" Target="../media/image109.emf"/><Relationship Id="rId4" Type="http://schemas.openxmlformats.org/officeDocument/2006/relationships/image" Target="../media/image103.emf"/><Relationship Id="rId9" Type="http://schemas.openxmlformats.org/officeDocument/2006/relationships/image" Target="../media/image108.emf"/></Relationships>
</file>

<file path=ppt/slides/_rels/slide61.xml.rels><?xml version="1.0" encoding="UTF-8" standalone="yes"?>
<Relationships xmlns="http://schemas.openxmlformats.org/package/2006/relationships"><Relationship Id="rId8" Type="http://schemas.openxmlformats.org/officeDocument/2006/relationships/image" Target="../media/image118.emf"/><Relationship Id="rId13" Type="http://schemas.openxmlformats.org/officeDocument/2006/relationships/image" Target="../media/image123.emf"/><Relationship Id="rId3" Type="http://schemas.openxmlformats.org/officeDocument/2006/relationships/image" Target="../media/image113.emf"/><Relationship Id="rId7" Type="http://schemas.openxmlformats.org/officeDocument/2006/relationships/image" Target="../media/image117.emf"/><Relationship Id="rId12" Type="http://schemas.openxmlformats.org/officeDocument/2006/relationships/image" Target="../media/image122.emf"/><Relationship Id="rId2" Type="http://schemas.openxmlformats.org/officeDocument/2006/relationships/notesSlide" Target="../notesSlides/notesSlide54.xml"/><Relationship Id="rId1" Type="http://schemas.openxmlformats.org/officeDocument/2006/relationships/slideLayout" Target="../slideLayouts/slideLayout130.xml"/><Relationship Id="rId6" Type="http://schemas.openxmlformats.org/officeDocument/2006/relationships/image" Target="../media/image116.emf"/><Relationship Id="rId11" Type="http://schemas.openxmlformats.org/officeDocument/2006/relationships/image" Target="../media/image121.emf"/><Relationship Id="rId5" Type="http://schemas.openxmlformats.org/officeDocument/2006/relationships/image" Target="../media/image115.emf"/><Relationship Id="rId10" Type="http://schemas.openxmlformats.org/officeDocument/2006/relationships/image" Target="../media/image120.emf"/><Relationship Id="rId4" Type="http://schemas.openxmlformats.org/officeDocument/2006/relationships/image" Target="../media/image114.emf"/><Relationship Id="rId9" Type="http://schemas.openxmlformats.org/officeDocument/2006/relationships/image" Target="../media/image119.emf"/></Relationships>
</file>

<file path=ppt/slides/_rels/slide62.xml.rels><?xml version="1.0" encoding="UTF-8" standalone="yes"?>
<Relationships xmlns="http://schemas.openxmlformats.org/package/2006/relationships"><Relationship Id="rId8" Type="http://schemas.openxmlformats.org/officeDocument/2006/relationships/image" Target="../media/image129.emf"/><Relationship Id="rId13" Type="http://schemas.openxmlformats.org/officeDocument/2006/relationships/image" Target="../media/image134.emf"/><Relationship Id="rId3" Type="http://schemas.openxmlformats.org/officeDocument/2006/relationships/image" Target="../media/image124.emf"/><Relationship Id="rId7" Type="http://schemas.openxmlformats.org/officeDocument/2006/relationships/image" Target="../media/image128.emf"/><Relationship Id="rId12" Type="http://schemas.openxmlformats.org/officeDocument/2006/relationships/image" Target="../media/image133.emf"/><Relationship Id="rId2" Type="http://schemas.openxmlformats.org/officeDocument/2006/relationships/notesSlide" Target="../notesSlides/notesSlide55.xml"/><Relationship Id="rId1" Type="http://schemas.openxmlformats.org/officeDocument/2006/relationships/slideLayout" Target="../slideLayouts/slideLayout138.xml"/><Relationship Id="rId6" Type="http://schemas.openxmlformats.org/officeDocument/2006/relationships/image" Target="../media/image127.emf"/><Relationship Id="rId11" Type="http://schemas.openxmlformats.org/officeDocument/2006/relationships/image" Target="../media/image132.emf"/><Relationship Id="rId5" Type="http://schemas.openxmlformats.org/officeDocument/2006/relationships/image" Target="../media/image126.emf"/><Relationship Id="rId10" Type="http://schemas.openxmlformats.org/officeDocument/2006/relationships/image" Target="../media/image131.emf"/><Relationship Id="rId4" Type="http://schemas.openxmlformats.org/officeDocument/2006/relationships/image" Target="../media/image125.emf"/><Relationship Id="rId9" Type="http://schemas.openxmlformats.org/officeDocument/2006/relationships/image" Target="../media/image130.emf"/></Relationships>
</file>

<file path=ppt/slides/_rels/slide63.xml.rels><?xml version="1.0" encoding="UTF-8" standalone="yes"?>
<Relationships xmlns="http://schemas.openxmlformats.org/package/2006/relationships"><Relationship Id="rId3" Type="http://schemas.openxmlformats.org/officeDocument/2006/relationships/image" Target="../media/image135.jpeg"/><Relationship Id="rId2" Type="http://schemas.openxmlformats.org/officeDocument/2006/relationships/notesSlide" Target="../notesSlides/notesSlide56.xml"/><Relationship Id="rId1" Type="http://schemas.openxmlformats.org/officeDocument/2006/relationships/slideLayout" Target="../slideLayouts/slideLayout7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58.xml"/><Relationship Id="rId1" Type="http://schemas.openxmlformats.org/officeDocument/2006/relationships/slideLayout" Target="../slideLayouts/slideLayout148.xml"/><Relationship Id="rId4" Type="http://schemas.openxmlformats.org/officeDocument/2006/relationships/image" Target="../media/image137.png"/></Relationships>
</file>

<file path=ppt/slides/_rels/slide67.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59.xml"/><Relationship Id="rId1" Type="http://schemas.openxmlformats.org/officeDocument/2006/relationships/slideLayout" Target="../slideLayouts/slideLayout148.xml"/><Relationship Id="rId4" Type="http://schemas.openxmlformats.org/officeDocument/2006/relationships/image" Target="../media/image137.png"/></Relationships>
</file>

<file path=ppt/slides/_rels/slide68.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60.xml"/><Relationship Id="rId1" Type="http://schemas.openxmlformats.org/officeDocument/2006/relationships/slideLayout" Target="../slideLayouts/slideLayout148.xml"/><Relationship Id="rId4" Type="http://schemas.openxmlformats.org/officeDocument/2006/relationships/image" Target="../media/image137.png"/></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6.xml"/><Relationship Id="rId1" Type="http://schemas.openxmlformats.org/officeDocument/2006/relationships/slideLayout" Target="../slideLayouts/slideLayout166.xml"/><Relationship Id="rId6" Type="http://schemas.openxmlformats.org/officeDocument/2006/relationships/image" Target="../media/image22.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emf"/></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157.xml"/></Relationships>
</file>

<file path=ppt/slides/_rels/slide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15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39" y="1350964"/>
            <a:ext cx="5106987" cy="4179887"/>
          </a:xfrm>
        </p:spPr>
        <p:txBody>
          <a:bodyPr>
            <a:normAutofit/>
          </a:bodyPr>
          <a:lstStyle/>
          <a:p>
            <a:pPr algn="ctr" eaLnBrk="1" hangingPunct="1">
              <a:defRPr/>
            </a:pPr>
            <a:r>
              <a:rPr lang="en-US" sz="6600" cap="none" dirty="0">
                <a:latin typeface="Cambria"/>
                <a:ea typeface="MS PGothic" charset="0"/>
              </a:rPr>
              <a:t>Economics</a:t>
            </a:r>
            <a:endParaRPr lang="en-US" sz="5400" cap="none" dirty="0">
              <a:latin typeface="Cambria"/>
              <a:ea typeface="MS PGothic" charset="0"/>
            </a:endParaRPr>
          </a:p>
        </p:txBody>
      </p:sp>
      <p:sp>
        <p:nvSpPr>
          <p:cNvPr id="7170" name="Text Placeholder 2"/>
          <p:cNvSpPr>
            <a:spLocks noGrp="1"/>
          </p:cNvSpPr>
          <p:nvPr>
            <p:ph type="body" sz="quarter" idx="10"/>
          </p:nvPr>
        </p:nvSpPr>
        <p:spPr>
          <a:xfrm>
            <a:off x="1041401" y="1350964"/>
            <a:ext cx="3619499" cy="4179887"/>
          </a:xfrm>
        </p:spPr>
        <p:txBody>
          <a:bodyPr/>
          <a:lstStyle/>
          <a:p>
            <a:pPr eaLnBrk="1" hangingPunct="1"/>
            <a:r>
              <a:rPr lang="en-US" altLang="en-US" sz="6600" dirty="0">
                <a:latin typeface="Cambria"/>
                <a:cs typeface="Cambria"/>
              </a:rPr>
              <a:t>Week #5</a:t>
            </a:r>
          </a:p>
        </p:txBody>
      </p:sp>
    </p:spTree>
    <p:extLst>
      <p:ext uri="{BB962C8B-B14F-4D97-AF65-F5344CB8AC3E}">
        <p14:creationId xmlns:p14="http://schemas.microsoft.com/office/powerpoint/2010/main" val="94517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1981200" y="1"/>
            <a:ext cx="8229600" cy="1527175"/>
          </a:xfrm>
        </p:spPr>
        <p:txBody>
          <a:bodyPr/>
          <a:lstStyle/>
          <a:p>
            <a:r>
              <a:rPr lang="en-US" altLang="en-US" dirty="0"/>
              <a:t>Rent Control</a:t>
            </a:r>
          </a:p>
        </p:txBody>
      </p:sp>
      <p:sp>
        <p:nvSpPr>
          <p:cNvPr id="17411" name="Content Placeholder 2"/>
          <p:cNvSpPr>
            <a:spLocks noGrp="1"/>
          </p:cNvSpPr>
          <p:nvPr>
            <p:ph idx="1"/>
          </p:nvPr>
        </p:nvSpPr>
        <p:spPr>
          <a:xfrm>
            <a:off x="1981200" y="1712914"/>
            <a:ext cx="8229600" cy="2873375"/>
          </a:xfrm>
        </p:spPr>
        <p:txBody>
          <a:bodyPr/>
          <a:lstStyle/>
          <a:p>
            <a:pPr eaLnBrk="1" hangingPunct="1"/>
            <a:r>
              <a:rPr lang="en-US" altLang="en-US" sz="3200" dirty="0"/>
              <a:t>Unintended consequences of rent control</a:t>
            </a:r>
          </a:p>
          <a:p>
            <a:pPr lvl="1" eaLnBrk="1" hangingPunct="1"/>
            <a:r>
              <a:rPr lang="en-US" altLang="ja-JP" sz="2800" dirty="0"/>
              <a:t>"Housing gridlock"</a:t>
            </a:r>
          </a:p>
          <a:p>
            <a:pPr lvl="1" eaLnBrk="1" hangingPunct="1"/>
            <a:r>
              <a:rPr lang="en-US" altLang="en-US" sz="2800" dirty="0"/>
              <a:t>Units are actually harder to find.</a:t>
            </a:r>
          </a:p>
          <a:p>
            <a:pPr lvl="1" eaLnBrk="1" hangingPunct="1"/>
            <a:r>
              <a:rPr lang="en-US" altLang="en-US" sz="2800" dirty="0"/>
              <a:t>Policy often ends up hurting the very people it was supposed to help.</a:t>
            </a:r>
          </a:p>
        </p:txBody>
      </p:sp>
      <p:pic>
        <p:nvPicPr>
          <p:cNvPr id="17412" name="Picture 5" descr="G:\DirkTextbookN\Jpegs(All)\NewjpgsJuly\dreamstimesmall_15448131.jpg"/>
          <p:cNvPicPr>
            <a:picLocks noChangeAspect="1" noChangeArrowheads="1"/>
          </p:cNvPicPr>
          <p:nvPr/>
        </p:nvPicPr>
        <p:blipFill>
          <a:blip r:embed="rId3">
            <a:extLst>
              <a:ext uri="{28A0092B-C50C-407E-A947-70E740481C1C}">
                <a14:useLocalDpi xmlns:a14="http://schemas.microsoft.com/office/drawing/2010/main" val="0"/>
              </a:ext>
            </a:extLst>
          </a:blip>
          <a:srcRect l="10558" t="22324" r="8401" b="24036"/>
          <a:stretch>
            <a:fillRect/>
          </a:stretch>
        </p:blipFill>
        <p:spPr bwMode="auto">
          <a:xfrm>
            <a:off x="3452814" y="4427539"/>
            <a:ext cx="4810125" cy="2117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8400790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1" end="1"/>
                                            </p:txEl>
                                          </p:spTgt>
                                        </p:tgtEl>
                                        <p:attrNameLst>
                                          <p:attrName>style.visibility</p:attrName>
                                        </p:attrNameLst>
                                      </p:cBhvr>
                                      <p:to>
                                        <p:strVal val="visible"/>
                                      </p:to>
                                    </p:set>
                                    <p:animEffect transition="in" filter="barn(inVertical)">
                                      <p:cBhvr>
                                        <p:cTn id="7" dur="500"/>
                                        <p:tgtEl>
                                          <p:spTgt spid="1741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2" end="2"/>
                                            </p:txEl>
                                          </p:spTgt>
                                        </p:tgtEl>
                                        <p:attrNameLst>
                                          <p:attrName>style.visibility</p:attrName>
                                        </p:attrNameLst>
                                      </p:cBhvr>
                                      <p:to>
                                        <p:strVal val="visible"/>
                                      </p:to>
                                    </p:set>
                                    <p:animEffect transition="in" filter="barn(inVertical)">
                                      <p:cBhvr>
                                        <p:cTn id="10" dur="500"/>
                                        <p:tgtEl>
                                          <p:spTgt spid="17411">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3" end="3"/>
                                            </p:txEl>
                                          </p:spTgt>
                                        </p:tgtEl>
                                        <p:attrNameLst>
                                          <p:attrName>style.visibility</p:attrName>
                                        </p:attrNameLst>
                                      </p:cBhvr>
                                      <p:to>
                                        <p:strVal val="visible"/>
                                      </p:to>
                                    </p:set>
                                    <p:animEffect transition="in" filter="barn(inVertical)">
                                      <p:cBhvr>
                                        <p:cTn id="13" dur="500"/>
                                        <p:tgtEl>
                                          <p:spTgt spid="17411">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2"/>
                                        </p:tgtEl>
                                        <p:attrNameLst>
                                          <p:attrName>style.visibility</p:attrName>
                                        </p:attrNameLst>
                                      </p:cBhvr>
                                      <p:to>
                                        <p:strVal val="visible"/>
                                      </p:to>
                                    </p:set>
                                    <p:animEffect transition="in" filter="barn(inVertical)">
                                      <p:cBhvr>
                                        <p:cTn id="16" dur="500"/>
                                        <p:tgtEl>
                                          <p:spTgt spid="17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981200" y="1"/>
            <a:ext cx="8229600" cy="1527175"/>
          </a:xfrm>
        </p:spPr>
        <p:txBody>
          <a:bodyPr/>
          <a:lstStyle/>
          <a:p>
            <a:pPr algn="ctr"/>
            <a:r>
              <a:rPr lang="en-US" altLang="en-US" dirty="0"/>
              <a:t>Rent Control in the </a:t>
            </a:r>
            <a:br>
              <a:rPr lang="en-US" altLang="en-US" dirty="0"/>
            </a:br>
            <a:r>
              <a:rPr lang="en-US" altLang="en-US" dirty="0"/>
              <a:t>Short Run and Long Run</a:t>
            </a:r>
          </a:p>
        </p:txBody>
      </p:sp>
      <p:pic>
        <p:nvPicPr>
          <p:cNvPr id="33794" name="Picture 3" descr="FIG05.04_PRINECOMI_CH05.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71739" y="1709738"/>
            <a:ext cx="7350125" cy="5148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806722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p:txBody>
          <a:bodyPr/>
          <a:lstStyle/>
          <a:p>
            <a:r>
              <a:rPr lang="en-US" altLang="en-US"/>
              <a:t>Rent Control and the Rich</a:t>
            </a:r>
          </a:p>
        </p:txBody>
      </p:sp>
      <p:sp>
        <p:nvSpPr>
          <p:cNvPr id="19459" name="Content Placeholder 2"/>
          <p:cNvSpPr>
            <a:spLocks noGrp="1"/>
          </p:cNvSpPr>
          <p:nvPr>
            <p:ph idx="1"/>
          </p:nvPr>
        </p:nvSpPr>
        <p:spPr/>
        <p:txBody>
          <a:bodyPr/>
          <a:lstStyle/>
          <a:p>
            <a:r>
              <a:rPr lang="en-US" altLang="en-US" sz="2800" dirty="0"/>
              <a:t>Rent control and the rich</a:t>
            </a:r>
          </a:p>
          <a:p>
            <a:pPr lvl="1"/>
            <a:r>
              <a:rPr lang="en-US" altLang="en-US" sz="2400" dirty="0"/>
              <a:t>Massachusetts decided to end rent control in part because only 6% of people in rent-controlled units were poor.</a:t>
            </a:r>
          </a:p>
          <a:p>
            <a:pPr lvl="1"/>
            <a:r>
              <a:rPr lang="en-US" altLang="en-US" sz="2400" dirty="0"/>
              <a:t>Actresses Mia Farrow and Faye Dunaway lived in rent-controlled units for years.</a:t>
            </a:r>
          </a:p>
          <a:p>
            <a:pPr lvl="1"/>
            <a:r>
              <a:rPr lang="en-US" altLang="en-US" sz="2400" dirty="0"/>
              <a:t>Ask: Best allocation of resources?</a:t>
            </a:r>
          </a:p>
        </p:txBody>
      </p:sp>
      <p:sp>
        <p:nvSpPr>
          <p:cNvPr id="2" name="TextBox 1">
            <a:extLst>
              <a:ext uri="{FF2B5EF4-FFF2-40B4-BE49-F238E27FC236}">
                <a16:creationId xmlns:a16="http://schemas.microsoft.com/office/drawing/2014/main" id="{F960CEB8-9E29-8348-9037-AABA7F9276D8}"/>
              </a:ext>
            </a:extLst>
          </p:cNvPr>
          <p:cNvSpPr txBox="1"/>
          <p:nvPr/>
        </p:nvSpPr>
        <p:spPr>
          <a:xfrm>
            <a:off x="-4032985" y="-1280160"/>
            <a:ext cx="184731" cy="369332"/>
          </a:xfrm>
          <a:prstGeom prst="rect">
            <a:avLst/>
          </a:prstGeom>
          <a:noFill/>
        </p:spPr>
        <p:txBody>
          <a:bodyPr wrap="none" rtlCol="0">
            <a:spAutoFit/>
          </a:bodyPr>
          <a:lstStyle/>
          <a:p>
            <a:endParaRPr lang="tr-TR"/>
          </a:p>
        </p:txBody>
      </p:sp>
    </p:spTree>
    <p:extLst>
      <p:ext uri="{BB962C8B-B14F-4D97-AF65-F5344CB8AC3E}">
        <p14:creationId xmlns:p14="http://schemas.microsoft.com/office/powerpoint/2010/main" val="31721406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9459">
                                            <p:txEl>
                                              <p:pRg st="1" end="1"/>
                                            </p:txEl>
                                          </p:spTgt>
                                        </p:tgtEl>
                                        <p:attrNameLst>
                                          <p:attrName>style.visibility</p:attrName>
                                        </p:attrNameLst>
                                      </p:cBhvr>
                                      <p:to>
                                        <p:strVal val="visible"/>
                                      </p:to>
                                    </p:set>
                                    <p:animEffect transition="in" filter="barn(inVertical)">
                                      <p:cBhvr>
                                        <p:cTn id="7" dur="500"/>
                                        <p:tgtEl>
                                          <p:spTgt spid="1945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9459">
                                            <p:txEl>
                                              <p:pRg st="2" end="2"/>
                                            </p:txEl>
                                          </p:spTgt>
                                        </p:tgtEl>
                                        <p:attrNameLst>
                                          <p:attrName>style.visibility</p:attrName>
                                        </p:attrNameLst>
                                      </p:cBhvr>
                                      <p:to>
                                        <p:strVal val="visible"/>
                                      </p:to>
                                    </p:set>
                                    <p:animEffect transition="in" filter="barn(inVertical)">
                                      <p:cBhvr>
                                        <p:cTn id="10" dur="500"/>
                                        <p:tgtEl>
                                          <p:spTgt spid="19459">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9459">
                                            <p:txEl>
                                              <p:pRg st="3" end="3"/>
                                            </p:txEl>
                                          </p:spTgt>
                                        </p:tgtEl>
                                        <p:attrNameLst>
                                          <p:attrName>style.visibility</p:attrName>
                                        </p:attrNameLst>
                                      </p:cBhvr>
                                      <p:to>
                                        <p:strVal val="visible"/>
                                      </p:to>
                                    </p:set>
                                    <p:animEffect transition="in" filter="barn(inVertical)">
                                      <p:cBhvr>
                                        <p:cTn id="13" dur="500"/>
                                        <p:tgtEl>
                                          <p:spTgt spid="1945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a:xfrm>
            <a:off x="1981200" y="1"/>
            <a:ext cx="8229600" cy="1527175"/>
          </a:xfrm>
        </p:spPr>
        <p:txBody>
          <a:bodyPr/>
          <a:lstStyle/>
          <a:p>
            <a:r>
              <a:rPr lang="en-US" altLang="en-US" dirty="0"/>
              <a:t>Price Floors</a:t>
            </a:r>
          </a:p>
        </p:txBody>
      </p:sp>
      <p:sp>
        <p:nvSpPr>
          <p:cNvPr id="23555" name="Content Placeholder 2"/>
          <p:cNvSpPr>
            <a:spLocks noGrp="1"/>
          </p:cNvSpPr>
          <p:nvPr>
            <p:ph idx="1"/>
          </p:nvPr>
        </p:nvSpPr>
        <p:spPr>
          <a:xfrm>
            <a:off x="1981200" y="1712913"/>
            <a:ext cx="8229600" cy="4895850"/>
          </a:xfrm>
        </p:spPr>
        <p:txBody>
          <a:bodyPr/>
          <a:lstStyle/>
          <a:p>
            <a:r>
              <a:rPr lang="en-US" altLang="en-US" dirty="0"/>
              <a:t>Recall that a price floor is</a:t>
            </a:r>
          </a:p>
          <a:p>
            <a:pPr lvl="1"/>
            <a:r>
              <a:rPr lang="en-US" altLang="en-US" dirty="0"/>
              <a:t>A </a:t>
            </a:r>
            <a:r>
              <a:rPr lang="en-US" altLang="en-US" u="sng" dirty="0"/>
              <a:t>minimum</a:t>
            </a:r>
            <a:r>
              <a:rPr lang="en-US" altLang="en-US" dirty="0"/>
              <a:t> legal price</a:t>
            </a:r>
          </a:p>
          <a:p>
            <a:r>
              <a:rPr lang="en-US" altLang="en-US" dirty="0"/>
              <a:t>Who do you think lobbies for price floors?</a:t>
            </a:r>
          </a:p>
          <a:p>
            <a:pPr lvl="1"/>
            <a:r>
              <a:rPr lang="en-US" altLang="en-US" dirty="0"/>
              <a:t>Producers of the product</a:t>
            </a:r>
          </a:p>
        </p:txBody>
      </p:sp>
    </p:spTree>
    <p:extLst>
      <p:ext uri="{BB962C8B-B14F-4D97-AF65-F5344CB8AC3E}">
        <p14:creationId xmlns:p14="http://schemas.microsoft.com/office/powerpoint/2010/main" val="19957247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3555">
                                            <p:txEl>
                                              <p:pRg st="1" end="1"/>
                                            </p:txEl>
                                          </p:spTgt>
                                        </p:tgtEl>
                                        <p:attrNameLst>
                                          <p:attrName>style.visibility</p:attrName>
                                        </p:attrNameLst>
                                      </p:cBhvr>
                                      <p:to>
                                        <p:strVal val="visible"/>
                                      </p:to>
                                    </p:set>
                                    <p:animEffect transition="in" filter="barn(inVertical)">
                                      <p:cBhvr>
                                        <p:cTn id="7" dur="500"/>
                                        <p:tgtEl>
                                          <p:spTgt spid="2355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3555">
                                            <p:txEl>
                                              <p:pRg st="3" end="3"/>
                                            </p:txEl>
                                          </p:spTgt>
                                        </p:tgtEl>
                                        <p:attrNameLst>
                                          <p:attrName>style.visibility</p:attrName>
                                        </p:attrNameLst>
                                      </p:cBhvr>
                                      <p:to>
                                        <p:strVal val="visible"/>
                                      </p:to>
                                    </p:set>
                                    <p:animEffect transition="in" filter="barn(inVertical)">
                                      <p:cBhvr>
                                        <p:cTn id="12" dur="500"/>
                                        <p:tgtEl>
                                          <p:spTgt spid="235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9" name="Title 12"/>
          <p:cNvSpPr>
            <a:spLocks noGrp="1"/>
          </p:cNvSpPr>
          <p:nvPr>
            <p:ph type="title" idx="4294967295"/>
          </p:nvPr>
        </p:nvSpPr>
        <p:spPr>
          <a:xfrm>
            <a:off x="2438400" y="1"/>
            <a:ext cx="8229600" cy="728663"/>
          </a:xfrm>
        </p:spPr>
        <p:txBody>
          <a:bodyPr/>
          <a:lstStyle/>
          <a:p>
            <a:pPr algn="ctr" eaLnBrk="1" hangingPunct="1"/>
            <a:r>
              <a:rPr lang="en-US" altLang="en-US" dirty="0">
                <a:cs typeface="Cambria"/>
              </a:rPr>
              <a:t>Non-binding Price Floor</a:t>
            </a:r>
            <a:endParaRPr lang="en-US" altLang="en-US" dirty="0"/>
          </a:p>
        </p:txBody>
      </p:sp>
      <p:pic>
        <p:nvPicPr>
          <p:cNvPr id="13" name="Picture 2" descr="FIG0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0393" y="836612"/>
            <a:ext cx="7970838" cy="60213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686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9" name="Title 12"/>
          <p:cNvSpPr>
            <a:spLocks noGrp="1"/>
          </p:cNvSpPr>
          <p:nvPr>
            <p:ph type="title" idx="4294967295"/>
          </p:nvPr>
        </p:nvSpPr>
        <p:spPr>
          <a:xfrm>
            <a:off x="2438400" y="1"/>
            <a:ext cx="8229600" cy="728663"/>
          </a:xfrm>
        </p:spPr>
        <p:txBody>
          <a:bodyPr/>
          <a:lstStyle/>
          <a:p>
            <a:pPr algn="ctr" eaLnBrk="1" hangingPunct="1"/>
            <a:r>
              <a:rPr lang="en-US" altLang="en-US" dirty="0">
                <a:cs typeface="Cambria"/>
              </a:rPr>
              <a:t>Binding Price Floor</a:t>
            </a:r>
            <a:endParaRPr lang="en-US" altLang="en-US" dirty="0"/>
          </a:p>
        </p:txBody>
      </p:sp>
      <p:pic>
        <p:nvPicPr>
          <p:cNvPr id="4" name="Picture 2" descr="FIG05">
            <a:extLst>
              <a:ext uri="{FF2B5EF4-FFF2-40B4-BE49-F238E27FC236}">
                <a16:creationId xmlns:a16="http://schemas.microsoft.com/office/drawing/2014/main" id="{601009CD-5424-2F40-9CC1-8BB01FD929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1831" y="836611"/>
            <a:ext cx="8288338" cy="60213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0985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034" name="Picture 2" descr="TAB0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313" y="393192"/>
            <a:ext cx="10601570" cy="615696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7878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9" name="Title 11"/>
          <p:cNvSpPr>
            <a:spLocks noGrp="1"/>
          </p:cNvSpPr>
          <p:nvPr>
            <p:ph type="title" idx="4294967295"/>
          </p:nvPr>
        </p:nvSpPr>
        <p:spPr>
          <a:xfrm>
            <a:off x="2438400" y="1"/>
            <a:ext cx="8229600" cy="728663"/>
          </a:xfrm>
        </p:spPr>
        <p:txBody>
          <a:bodyPr/>
          <a:lstStyle/>
          <a:p>
            <a:pPr algn="ctr" eaLnBrk="1" hangingPunct="1"/>
            <a:r>
              <a:rPr lang="en-US" altLang="en-US" sz="4000" dirty="0">
                <a:cs typeface="Cambria"/>
              </a:rPr>
              <a:t>Price Floor in the Long Run</a:t>
            </a:r>
            <a:endParaRPr lang="en-US" altLang="en-US" sz="4000" dirty="0"/>
          </a:p>
        </p:txBody>
      </p:sp>
      <p:pic>
        <p:nvPicPr>
          <p:cNvPr id="12" name="Picture 2" descr="FIG05">
            <a:extLst>
              <a:ext uri="{FF2B5EF4-FFF2-40B4-BE49-F238E27FC236}">
                <a16:creationId xmlns:a16="http://schemas.microsoft.com/office/drawing/2014/main" id="{65CDF421-58D9-2045-89E8-0047898DD2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836612"/>
            <a:ext cx="7659688" cy="60213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36516079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1981200" y="1"/>
            <a:ext cx="8229600" cy="1527175"/>
          </a:xfrm>
        </p:spPr>
        <p:txBody>
          <a:bodyPr/>
          <a:lstStyle/>
          <a:p>
            <a:r>
              <a:rPr lang="en-US" altLang="en-US" dirty="0"/>
              <a:t>Case Study: Minimum Wage</a:t>
            </a:r>
          </a:p>
        </p:txBody>
      </p:sp>
      <p:sp>
        <p:nvSpPr>
          <p:cNvPr id="28675" name="Content Placeholder 2"/>
          <p:cNvSpPr>
            <a:spLocks noGrp="1"/>
          </p:cNvSpPr>
          <p:nvPr>
            <p:ph idx="1"/>
          </p:nvPr>
        </p:nvSpPr>
        <p:spPr>
          <a:xfrm>
            <a:off x="1981200" y="1712913"/>
            <a:ext cx="8229600" cy="4895850"/>
          </a:xfrm>
        </p:spPr>
        <p:txBody>
          <a:bodyPr/>
          <a:lstStyle/>
          <a:p>
            <a:r>
              <a:rPr lang="en-US" altLang="en-US" sz="3200" dirty="0"/>
              <a:t>Minimum wage</a:t>
            </a:r>
          </a:p>
          <a:p>
            <a:pPr lvl="1"/>
            <a:r>
              <a:rPr lang="en-US" altLang="en-US" sz="2800" dirty="0"/>
              <a:t>The lowest hourly wage rate that firms may legally pay their workers; it functions as a price floor.</a:t>
            </a:r>
          </a:p>
          <a:p>
            <a:r>
              <a:rPr lang="en-US" altLang="en-US" sz="3200" dirty="0"/>
              <a:t>Rationale for minimum wage:</a:t>
            </a:r>
          </a:p>
          <a:p>
            <a:pPr lvl="1"/>
            <a:r>
              <a:rPr lang="en-US" altLang="en-US" sz="2800" dirty="0"/>
              <a:t>Provide a </a:t>
            </a:r>
            <a:r>
              <a:rPr lang="en-US" altLang="ja-JP" sz="2800" dirty="0"/>
              <a:t>"living wage."</a:t>
            </a:r>
          </a:p>
          <a:p>
            <a:pPr lvl="1"/>
            <a:r>
              <a:rPr lang="en-US" altLang="en-US" sz="2800" dirty="0"/>
              <a:t>Help the working poor</a:t>
            </a:r>
            <a:br>
              <a:rPr lang="en-US" altLang="en-US" sz="2800" dirty="0"/>
            </a:br>
            <a:r>
              <a:rPr lang="en-US" altLang="en-US" sz="2800" dirty="0"/>
              <a:t>who are often unskilled.</a:t>
            </a:r>
          </a:p>
        </p:txBody>
      </p:sp>
      <p:pic>
        <p:nvPicPr>
          <p:cNvPr id="28676" name="Picture 5" descr="I:\DirkTextbookN\Jpegs(All)\VOLUME_1_MICRO_Class-test\04_PRINECO_CH0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1463" y="4184650"/>
            <a:ext cx="3708400" cy="2501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6030688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8675">
                                            <p:txEl>
                                              <p:pRg st="1" end="1"/>
                                            </p:txEl>
                                          </p:spTgt>
                                        </p:tgtEl>
                                        <p:attrNameLst>
                                          <p:attrName>style.visibility</p:attrName>
                                        </p:attrNameLst>
                                      </p:cBhvr>
                                      <p:to>
                                        <p:strVal val="visible"/>
                                      </p:to>
                                    </p:set>
                                    <p:animEffect transition="in" filter="barn(inVertical)">
                                      <p:cBhvr>
                                        <p:cTn id="7" dur="500"/>
                                        <p:tgtEl>
                                          <p:spTgt spid="2867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8675">
                                            <p:txEl>
                                              <p:pRg st="3" end="3"/>
                                            </p:txEl>
                                          </p:spTgt>
                                        </p:tgtEl>
                                        <p:attrNameLst>
                                          <p:attrName>style.visibility</p:attrName>
                                        </p:attrNameLst>
                                      </p:cBhvr>
                                      <p:to>
                                        <p:strVal val="visible"/>
                                      </p:to>
                                    </p:set>
                                    <p:animEffect transition="in" filter="barn(inVertical)">
                                      <p:cBhvr>
                                        <p:cTn id="12" dur="500"/>
                                        <p:tgtEl>
                                          <p:spTgt spid="28675">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8675">
                                            <p:txEl>
                                              <p:pRg st="4" end="4"/>
                                            </p:txEl>
                                          </p:spTgt>
                                        </p:tgtEl>
                                        <p:attrNameLst>
                                          <p:attrName>style.visibility</p:attrName>
                                        </p:attrNameLst>
                                      </p:cBhvr>
                                      <p:to>
                                        <p:strVal val="visible"/>
                                      </p:to>
                                    </p:set>
                                    <p:animEffect transition="in" filter="barn(inVertical)">
                                      <p:cBhvr>
                                        <p:cTn id="15" dur="500"/>
                                        <p:tgtEl>
                                          <p:spTgt spid="2867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8676"/>
                                        </p:tgtEl>
                                        <p:attrNameLst>
                                          <p:attrName>style.visibility</p:attrName>
                                        </p:attrNameLst>
                                      </p:cBhvr>
                                      <p:to>
                                        <p:strVal val="visible"/>
                                      </p:to>
                                    </p:set>
                                    <p:animEffect transition="in" filter="barn(inVertical)">
                                      <p:cBhvr>
                                        <p:cTn id="18" dur="500"/>
                                        <p:tgtEl>
                                          <p:spTgt spid="28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p:txBody>
          <a:bodyPr/>
          <a:lstStyle/>
          <a:p>
            <a:r>
              <a:rPr lang="en-US" altLang="en-US"/>
              <a:t>Labor Markets</a:t>
            </a:r>
          </a:p>
        </p:txBody>
      </p:sp>
      <p:sp>
        <p:nvSpPr>
          <p:cNvPr id="29699" name="Content Placeholder 2"/>
          <p:cNvSpPr>
            <a:spLocks noGrp="1"/>
          </p:cNvSpPr>
          <p:nvPr>
            <p:ph idx="1"/>
          </p:nvPr>
        </p:nvSpPr>
        <p:spPr/>
        <p:txBody>
          <a:bodyPr/>
          <a:lstStyle/>
          <a:p>
            <a:r>
              <a:rPr lang="en-US" altLang="en-US" dirty="0"/>
              <a:t>In the supply and demand framework for </a:t>
            </a:r>
            <a:r>
              <a:rPr lang="en-US" altLang="en-US" u="sng" dirty="0"/>
              <a:t>goods and services</a:t>
            </a:r>
            <a:r>
              <a:rPr lang="en-US" altLang="en-US" dirty="0"/>
              <a:t>:</a:t>
            </a:r>
          </a:p>
          <a:p>
            <a:pPr lvl="1"/>
            <a:r>
              <a:rPr lang="en-US" altLang="en-US" dirty="0"/>
              <a:t>Consumers (all of you) are the demanders of goods.</a:t>
            </a:r>
          </a:p>
          <a:p>
            <a:pPr lvl="1"/>
            <a:r>
              <a:rPr lang="en-US" altLang="en-US" dirty="0"/>
              <a:t>Firms (the businesses) are the suppliers (producers) of the goods.</a:t>
            </a:r>
          </a:p>
        </p:txBody>
      </p:sp>
    </p:spTree>
    <p:extLst>
      <p:ext uri="{BB962C8B-B14F-4D97-AF65-F5344CB8AC3E}">
        <p14:creationId xmlns:p14="http://schemas.microsoft.com/office/powerpoint/2010/main" val="9563917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9699">
                                            <p:txEl>
                                              <p:pRg st="1" end="1"/>
                                            </p:txEl>
                                          </p:spTgt>
                                        </p:tgtEl>
                                        <p:attrNameLst>
                                          <p:attrName>style.visibility</p:attrName>
                                        </p:attrNameLst>
                                      </p:cBhvr>
                                      <p:to>
                                        <p:strVal val="visible"/>
                                      </p:to>
                                    </p:set>
                                    <p:animEffect transition="in" filter="barn(inVertical)">
                                      <p:cBhvr>
                                        <p:cTn id="7" dur="500"/>
                                        <p:tgtEl>
                                          <p:spTgt spid="29699">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9699">
                                            <p:txEl>
                                              <p:pRg st="2" end="2"/>
                                            </p:txEl>
                                          </p:spTgt>
                                        </p:tgtEl>
                                        <p:attrNameLst>
                                          <p:attrName>style.visibility</p:attrName>
                                        </p:attrNameLst>
                                      </p:cBhvr>
                                      <p:to>
                                        <p:strVal val="visible"/>
                                      </p:to>
                                    </p:set>
                                    <p:animEffect transition="in" filter="barn(inVertical)">
                                      <p:cBhvr>
                                        <p:cTn id="10" dur="500"/>
                                        <p:tgtEl>
                                          <p:spTgt spid="2969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1"/>
            <a:ext cx="8229600" cy="1527175"/>
          </a:xfrm>
        </p:spPr>
        <p:txBody>
          <a:bodyPr/>
          <a:lstStyle/>
          <a:p>
            <a:r>
              <a:rPr lang="en-US" altLang="en-US">
                <a:latin typeface="Cambria"/>
              </a:rPr>
              <a:t>Topics of Week #5</a:t>
            </a:r>
            <a:endParaRPr lang="en-US" altLang="en-US" dirty="0">
              <a:latin typeface="Cambria"/>
            </a:endParaRPr>
          </a:p>
        </p:txBody>
      </p:sp>
      <p:sp>
        <p:nvSpPr>
          <p:cNvPr id="12290" name="Content Placeholder 2"/>
          <p:cNvSpPr>
            <a:spLocks noGrp="1"/>
          </p:cNvSpPr>
          <p:nvPr>
            <p:ph idx="1"/>
          </p:nvPr>
        </p:nvSpPr>
        <p:spPr>
          <a:xfrm>
            <a:off x="1981200" y="1712913"/>
            <a:ext cx="8229600" cy="4096216"/>
          </a:xfrm>
        </p:spPr>
        <p:txBody>
          <a:bodyPr/>
          <a:lstStyle/>
          <a:p>
            <a:pPr marL="514350" indent="-514350" eaLnBrk="1" hangingPunct="1">
              <a:buFont typeface="+mj-lt"/>
              <a:buAutoNum type="arabicPeriod"/>
            </a:pPr>
            <a:r>
              <a:rPr lang="en-US" sz="2800" dirty="0">
                <a:ea typeface="MS PGothic" charset="0"/>
              </a:rPr>
              <a:t>Price Controls</a:t>
            </a:r>
            <a:endParaRPr lang="en-US" sz="2800" cap="none" dirty="0">
              <a:ea typeface="MS PGothic" charset="0"/>
            </a:endParaRPr>
          </a:p>
          <a:p>
            <a:pPr marL="514350" indent="-514350" eaLnBrk="1" hangingPunct="1">
              <a:buFont typeface="+mj-lt"/>
              <a:buAutoNum type="arabicPeriod"/>
            </a:pPr>
            <a:r>
              <a:rPr lang="en-US" sz="2800" dirty="0">
                <a:ea typeface="MS PGothic" charset="0"/>
              </a:rPr>
              <a:t>Binding / Non-binding Price Ceiling*</a:t>
            </a:r>
          </a:p>
          <a:p>
            <a:pPr marL="514350" indent="-514350" eaLnBrk="1" hangingPunct="1">
              <a:buFont typeface="+mj-lt"/>
              <a:buAutoNum type="arabicPeriod"/>
            </a:pPr>
            <a:r>
              <a:rPr lang="en-US" sz="2800" dirty="0">
                <a:ea typeface="MS PGothic" charset="0"/>
              </a:rPr>
              <a:t>Binding / Non-binding Price Floor</a:t>
            </a:r>
            <a:r>
              <a:rPr lang="en-US" sz="2800" cap="none" dirty="0">
                <a:ea typeface="MS PGothic" charset="0"/>
              </a:rPr>
              <a:t>*</a:t>
            </a:r>
            <a:endParaRPr lang="en-US" sz="2800" dirty="0">
              <a:ea typeface="MS PGothic" charset="0"/>
            </a:endParaRPr>
          </a:p>
          <a:p>
            <a:pPr marL="514350" indent="-514350" eaLnBrk="1" hangingPunct="1">
              <a:buFont typeface="+mj-lt"/>
              <a:buAutoNum type="arabicPeriod"/>
            </a:pPr>
            <a:r>
              <a:rPr lang="en-US" sz="2800" cap="none" dirty="0">
                <a:ea typeface="MS PGothic" charset="0"/>
              </a:rPr>
              <a:t>Labor Market</a:t>
            </a:r>
          </a:p>
          <a:p>
            <a:pPr marL="514350" indent="-514350" eaLnBrk="1" hangingPunct="1">
              <a:buFont typeface="+mj-lt"/>
              <a:buAutoNum type="arabicPeriod"/>
            </a:pPr>
            <a:r>
              <a:rPr lang="en-US" sz="2800" dirty="0">
                <a:ea typeface="MS PGothic" charset="0"/>
              </a:rPr>
              <a:t>Consumer Surplus* / Willingness to Pay</a:t>
            </a:r>
          </a:p>
          <a:p>
            <a:pPr marL="514350" indent="-514350" eaLnBrk="1" hangingPunct="1">
              <a:buFont typeface="+mj-lt"/>
              <a:buAutoNum type="arabicPeriod"/>
            </a:pPr>
            <a:r>
              <a:rPr lang="en-US" sz="2800" dirty="0">
                <a:ea typeface="MS PGothic" charset="0"/>
              </a:rPr>
              <a:t>Producer Surplus* / Willingness to Sell</a:t>
            </a:r>
          </a:p>
          <a:p>
            <a:pPr marL="514350" indent="-514350" eaLnBrk="1" hangingPunct="1">
              <a:buFont typeface="+mj-lt"/>
              <a:buAutoNum type="arabicPeriod"/>
            </a:pPr>
            <a:r>
              <a:rPr lang="en-US" sz="2800" dirty="0">
                <a:ea typeface="MS PGothic" charset="0"/>
              </a:rPr>
              <a:t>Taxation</a:t>
            </a:r>
          </a:p>
          <a:p>
            <a:pPr marL="514350" indent="-514350" eaLnBrk="1" hangingPunct="1">
              <a:buFont typeface="+mj-lt"/>
              <a:buAutoNum type="arabicPeriod"/>
            </a:pPr>
            <a:r>
              <a:rPr lang="en-US" altLang="en-US" sz="2800" dirty="0"/>
              <a:t>Deadweight Loss*</a:t>
            </a:r>
            <a:endParaRPr lang="en-US" sz="2800" cap="none" dirty="0">
              <a:ea typeface="MS PGothic" charset="0"/>
            </a:endParaRPr>
          </a:p>
          <a:p>
            <a:pPr marL="0" indent="0" eaLnBrk="1" hangingPunct="1">
              <a:buNone/>
            </a:pPr>
            <a:r>
              <a:rPr lang="en-US" altLang="en-US" sz="1800" dirty="0">
                <a:ea typeface="MS PGothic" charset="0"/>
              </a:rPr>
              <a:t>"*" Indicates the most important topics.</a:t>
            </a:r>
          </a:p>
          <a:p>
            <a:pPr marL="0" indent="0" eaLnBrk="1" hangingPunct="1">
              <a:buNone/>
            </a:pPr>
            <a:r>
              <a:rPr lang="en-US" altLang="en-US" sz="1800" dirty="0" err="1">
                <a:ea typeface="MS PGothic" charset="0"/>
              </a:rPr>
              <a:t>Mateer</a:t>
            </a:r>
            <a:r>
              <a:rPr lang="en-US" altLang="en-US" sz="1800" dirty="0">
                <a:ea typeface="MS PGothic" charset="0"/>
              </a:rPr>
              <a:t> and </a:t>
            </a:r>
            <a:r>
              <a:rPr lang="en-US" altLang="en-US" sz="1800" dirty="0" err="1">
                <a:ea typeface="MS PGothic" charset="0"/>
              </a:rPr>
              <a:t>Coppock</a:t>
            </a:r>
            <a:r>
              <a:rPr lang="en-US" altLang="en-US" sz="1800" dirty="0">
                <a:ea typeface="MS PGothic" charset="0"/>
              </a:rPr>
              <a:t>: Chapter #5 and #6</a:t>
            </a:r>
          </a:p>
          <a:p>
            <a:pPr marL="0" indent="0" eaLnBrk="1" hangingPunct="1">
              <a:buNone/>
            </a:pPr>
            <a:endParaRPr lang="en-US" altLang="en-US" sz="1800" dirty="0">
              <a:ea typeface="MS PGothic" charset="0"/>
            </a:endParaRPr>
          </a:p>
        </p:txBody>
      </p:sp>
    </p:spTree>
    <p:extLst>
      <p:ext uri="{BB962C8B-B14F-4D97-AF65-F5344CB8AC3E}">
        <p14:creationId xmlns:p14="http://schemas.microsoft.com/office/powerpoint/2010/main" val="14567444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p:txBody>
          <a:bodyPr/>
          <a:lstStyle/>
          <a:p>
            <a:r>
              <a:rPr lang="en-US" altLang="en-US"/>
              <a:t>Labor Markets</a:t>
            </a:r>
          </a:p>
        </p:txBody>
      </p:sp>
      <p:sp>
        <p:nvSpPr>
          <p:cNvPr id="30723" name="Content Placeholder 2"/>
          <p:cNvSpPr>
            <a:spLocks noGrp="1"/>
          </p:cNvSpPr>
          <p:nvPr>
            <p:ph idx="1"/>
          </p:nvPr>
        </p:nvSpPr>
        <p:spPr/>
        <p:txBody>
          <a:bodyPr/>
          <a:lstStyle/>
          <a:p>
            <a:r>
              <a:rPr lang="en-US" altLang="en-US" sz="2800"/>
              <a:t>In the supply and demand framework for </a:t>
            </a:r>
            <a:r>
              <a:rPr lang="en-US" altLang="en-US" sz="2800" i="1"/>
              <a:t>labor</a:t>
            </a:r>
            <a:r>
              <a:rPr lang="en-US" altLang="en-US" sz="2800"/>
              <a:t>:</a:t>
            </a:r>
          </a:p>
          <a:p>
            <a:pPr lvl="1"/>
            <a:r>
              <a:rPr lang="en-US" altLang="en-US" sz="2400">
                <a:solidFill>
                  <a:srgbClr val="FF0000"/>
                </a:solidFill>
              </a:rPr>
              <a:t>Consumers</a:t>
            </a:r>
            <a:r>
              <a:rPr lang="en-US" altLang="en-US" sz="2400"/>
              <a:t> (all of you) are the </a:t>
            </a:r>
            <a:r>
              <a:rPr lang="en-US" altLang="en-US" sz="2400">
                <a:solidFill>
                  <a:srgbClr val="FF0000"/>
                </a:solidFill>
              </a:rPr>
              <a:t>suppliers</a:t>
            </a:r>
            <a:r>
              <a:rPr lang="en-US" altLang="en-US" sz="2400"/>
              <a:t> of labor.</a:t>
            </a:r>
          </a:p>
          <a:p>
            <a:pPr lvl="1"/>
            <a:r>
              <a:rPr lang="en-US" altLang="en-US" sz="2400">
                <a:solidFill>
                  <a:srgbClr val="00B0F0"/>
                </a:solidFill>
              </a:rPr>
              <a:t>Firms</a:t>
            </a:r>
            <a:r>
              <a:rPr lang="en-US" altLang="en-US" sz="2400"/>
              <a:t> (the businesses) are the </a:t>
            </a:r>
            <a:r>
              <a:rPr lang="en-US" altLang="en-US" sz="2400">
                <a:solidFill>
                  <a:srgbClr val="00B0F0"/>
                </a:solidFill>
              </a:rPr>
              <a:t>demanders</a:t>
            </a:r>
            <a:r>
              <a:rPr lang="en-US" altLang="en-US" sz="2400"/>
              <a:t> of labor.</a:t>
            </a:r>
          </a:p>
          <a:p>
            <a:r>
              <a:rPr lang="en-US" altLang="en-US" sz="2800"/>
              <a:t>The axes on a graph of a labor market</a:t>
            </a:r>
          </a:p>
          <a:p>
            <a:pPr lvl="1"/>
            <a:r>
              <a:rPr lang="en-US" altLang="en-US" sz="2400"/>
              <a:t>Wage (W) is the vertical axis. This is the price of labor.</a:t>
            </a:r>
          </a:p>
          <a:p>
            <a:pPr lvl="1"/>
            <a:r>
              <a:rPr lang="en-US" altLang="en-US" sz="2400"/>
              <a:t>Labor (L) is the horizontal axis. This is the number of workers.</a:t>
            </a:r>
          </a:p>
        </p:txBody>
      </p:sp>
    </p:spTree>
    <p:extLst>
      <p:ext uri="{BB962C8B-B14F-4D97-AF65-F5344CB8AC3E}">
        <p14:creationId xmlns:p14="http://schemas.microsoft.com/office/powerpoint/2010/main" val="37185269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0723">
                                            <p:txEl>
                                              <p:pRg st="2" end="2"/>
                                            </p:txEl>
                                          </p:spTgt>
                                        </p:tgtEl>
                                        <p:attrNameLst>
                                          <p:attrName>style.visibility</p:attrName>
                                        </p:attrNameLst>
                                      </p:cBhvr>
                                      <p:to>
                                        <p:strVal val="visible"/>
                                      </p:to>
                                    </p:set>
                                    <p:animEffect transition="in" filter="barn(inVertical)">
                                      <p:cBhvr>
                                        <p:cTn id="10" dur="500"/>
                                        <p:tgtEl>
                                          <p:spTgt spid="3072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0723">
                                            <p:txEl>
                                              <p:pRg st="4" end="4"/>
                                            </p:txEl>
                                          </p:spTgt>
                                        </p:tgtEl>
                                        <p:attrNameLst>
                                          <p:attrName>style.visibility</p:attrName>
                                        </p:attrNameLst>
                                      </p:cBhvr>
                                      <p:to>
                                        <p:strVal val="visible"/>
                                      </p:to>
                                    </p:set>
                                    <p:animEffect transition="in" filter="barn(inVertical)">
                                      <p:cBhvr>
                                        <p:cTn id="15" dur="500"/>
                                        <p:tgtEl>
                                          <p:spTgt spid="3072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0723">
                                            <p:txEl>
                                              <p:pRg st="5" end="5"/>
                                            </p:txEl>
                                          </p:spTgt>
                                        </p:tgtEl>
                                        <p:attrNameLst>
                                          <p:attrName>style.visibility</p:attrName>
                                        </p:attrNameLst>
                                      </p:cBhvr>
                                      <p:to>
                                        <p:strVal val="visible"/>
                                      </p:to>
                                    </p:set>
                                    <p:animEffect transition="in" filter="barn(inVertical)">
                                      <p:cBhvr>
                                        <p:cTn id="18"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1981200" y="1"/>
            <a:ext cx="8229600" cy="1527175"/>
          </a:xfrm>
        </p:spPr>
        <p:txBody>
          <a:bodyPr/>
          <a:lstStyle/>
          <a:p>
            <a:pPr algn="ctr"/>
            <a:r>
              <a:rPr lang="en-US" altLang="en-US" dirty="0"/>
              <a:t>Non-binding Minimum Wage</a:t>
            </a:r>
          </a:p>
        </p:txBody>
      </p:sp>
      <p:pic>
        <p:nvPicPr>
          <p:cNvPr id="63490" name="Picture 3" descr="FIG05.10_PRINECOMI_CH05.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35533" y="1621999"/>
            <a:ext cx="6344073" cy="43400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087333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981200" y="1"/>
            <a:ext cx="8229600" cy="1527175"/>
          </a:xfrm>
        </p:spPr>
        <p:txBody>
          <a:bodyPr/>
          <a:lstStyle/>
          <a:p>
            <a:pPr algn="ctr"/>
            <a:r>
              <a:rPr lang="en-US" altLang="en-US" dirty="0"/>
              <a:t>Minimum Wage in the </a:t>
            </a:r>
            <a:br>
              <a:rPr lang="en-US" altLang="en-US" dirty="0"/>
            </a:br>
            <a:r>
              <a:rPr lang="en-US" altLang="en-US" dirty="0"/>
              <a:t>Short Run and Long Run</a:t>
            </a:r>
          </a:p>
        </p:txBody>
      </p:sp>
      <p:pic>
        <p:nvPicPr>
          <p:cNvPr id="4" name="Picture 2" descr="FIG05">
            <a:extLst>
              <a:ext uri="{FF2B5EF4-FFF2-40B4-BE49-F238E27FC236}">
                <a16:creationId xmlns:a16="http://schemas.microsoft.com/office/drawing/2014/main" id="{2769C502-8C04-4845-99D5-BD7D6FB09D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2328" y="1688517"/>
            <a:ext cx="6607343" cy="516948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792598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1981200" y="1"/>
            <a:ext cx="8229600" cy="1527175"/>
          </a:xfrm>
        </p:spPr>
        <p:txBody>
          <a:bodyPr/>
          <a:lstStyle/>
          <a:p>
            <a:r>
              <a:rPr lang="en-US" altLang="en-US" dirty="0"/>
              <a:t>Minimum Wage</a:t>
            </a:r>
          </a:p>
        </p:txBody>
      </p:sp>
      <p:sp>
        <p:nvSpPr>
          <p:cNvPr id="33795" name="Content Placeholder 2"/>
          <p:cNvSpPr>
            <a:spLocks noGrp="1"/>
          </p:cNvSpPr>
          <p:nvPr>
            <p:ph idx="1"/>
          </p:nvPr>
        </p:nvSpPr>
        <p:spPr>
          <a:xfrm>
            <a:off x="1981200" y="1712913"/>
            <a:ext cx="8229600" cy="4895850"/>
          </a:xfrm>
        </p:spPr>
        <p:txBody>
          <a:bodyPr/>
          <a:lstStyle/>
          <a:p>
            <a:r>
              <a:rPr lang="en-US" altLang="en-US" sz="2800" dirty="0"/>
              <a:t>The unintended consequence of a binding minimum wage is unemployment. Caused by:</a:t>
            </a:r>
          </a:p>
          <a:p>
            <a:pPr lvl="1"/>
            <a:r>
              <a:rPr lang="en-US" altLang="en-US" sz="2400" dirty="0"/>
              <a:t>Decrease in quantity demanded for labor.</a:t>
            </a:r>
          </a:p>
          <a:p>
            <a:pPr lvl="1"/>
            <a:r>
              <a:rPr lang="en-US" altLang="en-US" sz="2400" dirty="0"/>
              <a:t>Increase in quantity supplied of labor.</a:t>
            </a:r>
          </a:p>
          <a:p>
            <a:pPr lvl="1"/>
            <a:r>
              <a:rPr lang="en-US" altLang="en-US" sz="2400" dirty="0"/>
              <a:t>Firms replacing low-skilled jobs with capital, if possible.</a:t>
            </a:r>
          </a:p>
          <a:p>
            <a:pPr lvl="1"/>
            <a:r>
              <a:rPr lang="en-US" altLang="en-US" sz="2400" dirty="0"/>
              <a:t>Firm relocation to countries without wage laws.</a:t>
            </a:r>
          </a:p>
          <a:p>
            <a:pPr lvl="1"/>
            <a:r>
              <a:rPr lang="en-US" altLang="en-US" sz="2400" dirty="0"/>
              <a:t>Shortening hours for workers.</a:t>
            </a:r>
          </a:p>
        </p:txBody>
      </p:sp>
    </p:spTree>
    <p:extLst>
      <p:ext uri="{BB962C8B-B14F-4D97-AF65-F5344CB8AC3E}">
        <p14:creationId xmlns:p14="http://schemas.microsoft.com/office/powerpoint/2010/main" val="32038364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3795">
                                            <p:txEl>
                                              <p:pRg st="1" end="1"/>
                                            </p:txEl>
                                          </p:spTgt>
                                        </p:tgtEl>
                                        <p:attrNameLst>
                                          <p:attrName>style.visibility</p:attrName>
                                        </p:attrNameLst>
                                      </p:cBhvr>
                                      <p:to>
                                        <p:strVal val="visible"/>
                                      </p:to>
                                    </p:set>
                                    <p:animEffect transition="in" filter="barn(inVertical)">
                                      <p:cBhvr>
                                        <p:cTn id="7" dur="500"/>
                                        <p:tgtEl>
                                          <p:spTgt spid="3379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3795">
                                            <p:txEl>
                                              <p:pRg st="2" end="2"/>
                                            </p:txEl>
                                          </p:spTgt>
                                        </p:tgtEl>
                                        <p:attrNameLst>
                                          <p:attrName>style.visibility</p:attrName>
                                        </p:attrNameLst>
                                      </p:cBhvr>
                                      <p:to>
                                        <p:strVal val="visible"/>
                                      </p:to>
                                    </p:set>
                                    <p:animEffect transition="in" filter="barn(inVertical)">
                                      <p:cBhvr>
                                        <p:cTn id="10" dur="500"/>
                                        <p:tgtEl>
                                          <p:spTgt spid="33795">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3795">
                                            <p:txEl>
                                              <p:pRg st="3" end="3"/>
                                            </p:txEl>
                                          </p:spTgt>
                                        </p:tgtEl>
                                        <p:attrNameLst>
                                          <p:attrName>style.visibility</p:attrName>
                                        </p:attrNameLst>
                                      </p:cBhvr>
                                      <p:to>
                                        <p:strVal val="visible"/>
                                      </p:to>
                                    </p:set>
                                    <p:animEffect transition="in" filter="barn(inVertical)">
                                      <p:cBhvr>
                                        <p:cTn id="13" dur="500"/>
                                        <p:tgtEl>
                                          <p:spTgt spid="33795">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3795">
                                            <p:txEl>
                                              <p:pRg st="4" end="4"/>
                                            </p:txEl>
                                          </p:spTgt>
                                        </p:tgtEl>
                                        <p:attrNameLst>
                                          <p:attrName>style.visibility</p:attrName>
                                        </p:attrNameLst>
                                      </p:cBhvr>
                                      <p:to>
                                        <p:strVal val="visible"/>
                                      </p:to>
                                    </p:set>
                                    <p:animEffect transition="in" filter="barn(inVertical)">
                                      <p:cBhvr>
                                        <p:cTn id="16" dur="500"/>
                                        <p:tgtEl>
                                          <p:spTgt spid="33795">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3795">
                                            <p:txEl>
                                              <p:pRg st="5" end="5"/>
                                            </p:txEl>
                                          </p:spTgt>
                                        </p:tgtEl>
                                        <p:attrNameLst>
                                          <p:attrName>style.visibility</p:attrName>
                                        </p:attrNameLst>
                                      </p:cBhvr>
                                      <p:to>
                                        <p:strVal val="visible"/>
                                      </p:to>
                                    </p:set>
                                    <p:animEffect transition="in" filter="barn(inVertical)">
                                      <p:cBhvr>
                                        <p:cTn id="19" dur="500"/>
                                        <p:tgtEl>
                                          <p:spTgt spid="337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05_map.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0" y="0"/>
            <a:ext cx="9139944" cy="6858000"/>
          </a:xfrm>
          <a:prstGeom prst="rect">
            <a:avLst/>
          </a:prstGeom>
        </p:spPr>
      </p:pic>
      <p:sp>
        <p:nvSpPr>
          <p:cNvPr id="3" name="Title 2"/>
          <p:cNvSpPr>
            <a:spLocks noGrp="1"/>
          </p:cNvSpPr>
          <p:nvPr>
            <p:ph type="title"/>
          </p:nvPr>
        </p:nvSpPr>
        <p:spPr/>
        <p:txBody>
          <a:bodyPr/>
          <a:lstStyle/>
          <a:p>
            <a:r>
              <a:rPr lang="en-US" dirty="0"/>
              <a:t>Minimum Wage: Always the Same?</a:t>
            </a:r>
          </a:p>
        </p:txBody>
      </p:sp>
      <p:sp>
        <p:nvSpPr>
          <p:cNvPr id="6" name="TextBox 5"/>
          <p:cNvSpPr txBox="1"/>
          <p:nvPr/>
        </p:nvSpPr>
        <p:spPr>
          <a:xfrm>
            <a:off x="132482" y="228599"/>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en-US" sz="1600" b="1" spc="70" dirty="0">
                <a:solidFill>
                  <a:srgbClr val="0A5B74"/>
                </a:solidFill>
                <a:latin typeface="Cambria"/>
                <a:ea typeface="ＭＳ Ｐゴシック" charset="0"/>
                <a:cs typeface="Cambria"/>
              </a:rPr>
              <a:t>SNAPSHOT</a:t>
            </a:r>
          </a:p>
        </p:txBody>
      </p:sp>
      <p:sp>
        <p:nvSpPr>
          <p:cNvPr id="18" name="TextBox 17"/>
          <p:cNvSpPr txBox="1"/>
          <p:nvPr/>
        </p:nvSpPr>
        <p:spPr>
          <a:xfrm>
            <a:off x="8703753" y="5342139"/>
            <a:ext cx="1601186" cy="369332"/>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Higher than federal rate</a:t>
            </a:r>
          </a:p>
        </p:txBody>
      </p:sp>
      <p:pic>
        <p:nvPicPr>
          <p:cNvPr id="4" name="Picture 3" descr="MICRO_ch05_legend.png"/>
          <p:cNvPicPr>
            <a:picLocks noChangeAspect="1"/>
          </p:cNvPicPr>
          <p:nvPr/>
        </p:nvPicPr>
        <p:blipFill rotWithShape="1">
          <a:blip r:embed="rId4" cstate="print">
            <a:extLst>
              <a:ext uri="{28A0092B-C50C-407E-A947-70E740481C1C}">
                <a14:useLocalDpi xmlns:a14="http://schemas.microsoft.com/office/drawing/2010/main" val="0"/>
              </a:ext>
            </a:extLst>
          </a:blip>
          <a:srcRect l="71235" t="74444" r="24782" b="5327"/>
          <a:stretch/>
        </p:blipFill>
        <p:spPr>
          <a:xfrm>
            <a:off x="8322753" y="5226042"/>
            <a:ext cx="364067" cy="1387281"/>
          </a:xfrm>
          <a:prstGeom prst="rect">
            <a:avLst/>
          </a:prstGeom>
        </p:spPr>
      </p:pic>
      <p:sp>
        <p:nvSpPr>
          <p:cNvPr id="21" name="TextBox 20"/>
          <p:cNvSpPr txBox="1"/>
          <p:nvPr/>
        </p:nvSpPr>
        <p:spPr>
          <a:xfrm>
            <a:off x="8703753" y="5657032"/>
            <a:ext cx="1601186" cy="184666"/>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Equal to federal rate</a:t>
            </a:r>
          </a:p>
        </p:txBody>
      </p:sp>
      <p:sp>
        <p:nvSpPr>
          <p:cNvPr id="24" name="TextBox 23"/>
          <p:cNvSpPr txBox="1"/>
          <p:nvPr/>
        </p:nvSpPr>
        <p:spPr>
          <a:xfrm>
            <a:off x="8703753" y="5971925"/>
            <a:ext cx="1601186" cy="369332"/>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Lower than federal rate</a:t>
            </a:r>
          </a:p>
        </p:txBody>
      </p:sp>
      <p:sp>
        <p:nvSpPr>
          <p:cNvPr id="25" name="TextBox 24"/>
          <p:cNvSpPr txBox="1"/>
          <p:nvPr/>
        </p:nvSpPr>
        <p:spPr>
          <a:xfrm>
            <a:off x="8703753" y="6286819"/>
            <a:ext cx="1601186" cy="184666"/>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No minimum wage</a:t>
            </a:r>
          </a:p>
        </p:txBody>
      </p:sp>
      <p:sp>
        <p:nvSpPr>
          <p:cNvPr id="19" name="Rounded Rectangle 18"/>
          <p:cNvSpPr/>
          <p:nvPr/>
        </p:nvSpPr>
        <p:spPr>
          <a:xfrm>
            <a:off x="8261421" y="5209107"/>
            <a:ext cx="2076378" cy="1387281"/>
          </a:xfrm>
          <a:prstGeom prst="roundRect">
            <a:avLst>
              <a:gd name="adj" fmla="val 10053"/>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grpSp>
        <p:nvGrpSpPr>
          <p:cNvPr id="10" name="Group 9"/>
          <p:cNvGrpSpPr>
            <a:grpSpLocks noChangeAspect="1"/>
          </p:cNvGrpSpPr>
          <p:nvPr/>
        </p:nvGrpSpPr>
        <p:grpSpPr>
          <a:xfrm>
            <a:off x="1801456" y="2092931"/>
            <a:ext cx="887594" cy="1183629"/>
            <a:chOff x="93134" y="3546000"/>
            <a:chExt cx="1032933" cy="1377446"/>
          </a:xfrm>
        </p:grpSpPr>
        <p:sp>
          <p:nvSpPr>
            <p:cNvPr id="9" name="Isosceles Triangle 8"/>
            <p:cNvSpPr/>
            <p:nvPr/>
          </p:nvSpPr>
          <p:spPr>
            <a:xfrm>
              <a:off x="491077" y="3546000"/>
              <a:ext cx="237046" cy="575735"/>
            </a:xfrm>
            <a:prstGeom prst="triangle">
              <a:avLst/>
            </a:prstGeom>
            <a:solidFill>
              <a:srgbClr val="FBC1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35" name="Oval 34"/>
            <p:cNvSpPr/>
            <p:nvPr/>
          </p:nvSpPr>
          <p:spPr>
            <a:xfrm>
              <a:off x="93134" y="3890513"/>
              <a:ext cx="1032933" cy="1032933"/>
            </a:xfrm>
            <a:prstGeom prst="ellipse">
              <a:avLst/>
            </a:prstGeom>
            <a:solidFill>
              <a:srgbClr val="FBC1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grpSp>
      <p:sp>
        <p:nvSpPr>
          <p:cNvPr id="31" name="TextBox 30"/>
          <p:cNvSpPr txBox="1"/>
          <p:nvPr/>
        </p:nvSpPr>
        <p:spPr>
          <a:xfrm>
            <a:off x="1801457" y="2663046"/>
            <a:ext cx="880535" cy="338554"/>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2400" spc="50" dirty="0">
                <a:solidFill>
                  <a:srgbClr val="0A5B74"/>
                </a:solidFill>
                <a:latin typeface="Cambria" panose="02040503050406030204" pitchFamily="18" charset="0"/>
                <a:ea typeface="ＭＳ Ｐゴシック" charset="0"/>
                <a:cs typeface="Rockwell"/>
              </a:rPr>
              <a:t>$</a:t>
            </a:r>
            <a:r>
              <a:rPr lang="en-US" sz="2400" spc="-250" dirty="0">
                <a:solidFill>
                  <a:srgbClr val="0A5B74"/>
                </a:solidFill>
                <a:latin typeface="Cambria" panose="02040503050406030204" pitchFamily="18" charset="0"/>
                <a:ea typeface="ＭＳ Ｐゴシック" charset="0"/>
                <a:cs typeface="Rockwell"/>
              </a:rPr>
              <a:t>9.</a:t>
            </a:r>
            <a:r>
              <a:rPr lang="en-US" sz="2400" spc="-180" dirty="0">
                <a:solidFill>
                  <a:srgbClr val="0A5B74"/>
                </a:solidFill>
                <a:latin typeface="Cambria" panose="02040503050406030204" pitchFamily="18" charset="0"/>
                <a:ea typeface="ＭＳ Ｐゴシック" charset="0"/>
                <a:cs typeface="Rockwell"/>
              </a:rPr>
              <a:t>19</a:t>
            </a:r>
          </a:p>
        </p:txBody>
      </p:sp>
      <p:sp>
        <p:nvSpPr>
          <p:cNvPr id="11" name="Rectangle 10"/>
          <p:cNvSpPr/>
          <p:nvPr/>
        </p:nvSpPr>
        <p:spPr>
          <a:xfrm>
            <a:off x="1869193" y="1835503"/>
            <a:ext cx="1548297" cy="269965"/>
          </a:xfrm>
          <a:prstGeom prst="rect">
            <a:avLst/>
          </a:prstGeom>
          <a:solidFill>
            <a:srgbClr val="003149">
              <a:alpha val="6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70" name="TextBox 69"/>
          <p:cNvSpPr txBox="1"/>
          <p:nvPr/>
        </p:nvSpPr>
        <p:spPr>
          <a:xfrm>
            <a:off x="2008341" y="1872776"/>
            <a:ext cx="1270001" cy="193899"/>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1400" spc="50" dirty="0">
                <a:solidFill>
                  <a:prstClr val="white"/>
                </a:solidFill>
                <a:latin typeface="Cambria" panose="02040503050406030204" pitchFamily="18" charset="0"/>
                <a:ea typeface="ＭＳ Ｐゴシック" charset="0"/>
                <a:cs typeface="Rockwell"/>
              </a:rPr>
              <a:t>WASHINGTON</a:t>
            </a:r>
          </a:p>
        </p:txBody>
      </p:sp>
      <p:grpSp>
        <p:nvGrpSpPr>
          <p:cNvPr id="38" name="Group 37"/>
          <p:cNvGrpSpPr>
            <a:grpSpLocks noChangeAspect="1"/>
          </p:cNvGrpSpPr>
          <p:nvPr/>
        </p:nvGrpSpPr>
        <p:grpSpPr>
          <a:xfrm rot="16200000">
            <a:off x="8686280" y="4178681"/>
            <a:ext cx="787010" cy="1049495"/>
            <a:chOff x="93134" y="3546000"/>
            <a:chExt cx="1032933" cy="1377446"/>
          </a:xfrm>
        </p:grpSpPr>
        <p:sp>
          <p:nvSpPr>
            <p:cNvPr id="39" name="Isosceles Triangle 38"/>
            <p:cNvSpPr/>
            <p:nvPr/>
          </p:nvSpPr>
          <p:spPr>
            <a:xfrm>
              <a:off x="491077" y="3546000"/>
              <a:ext cx="237046" cy="575735"/>
            </a:xfrm>
            <a:prstGeom prst="triangle">
              <a:avLst/>
            </a:prstGeom>
            <a:solidFill>
              <a:srgbClr val="FBC1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40" name="Oval 39"/>
            <p:cNvSpPr/>
            <p:nvPr/>
          </p:nvSpPr>
          <p:spPr>
            <a:xfrm>
              <a:off x="93134" y="3890513"/>
              <a:ext cx="1032933" cy="1032933"/>
            </a:xfrm>
            <a:prstGeom prst="ellipse">
              <a:avLst/>
            </a:prstGeom>
            <a:solidFill>
              <a:srgbClr val="FBC1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grpSp>
      <p:sp>
        <p:nvSpPr>
          <p:cNvPr id="33" name="TextBox 32"/>
          <p:cNvSpPr txBox="1"/>
          <p:nvPr/>
        </p:nvSpPr>
        <p:spPr>
          <a:xfrm>
            <a:off x="8732860" y="4562321"/>
            <a:ext cx="880535" cy="296235"/>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2100" spc="50" dirty="0">
                <a:solidFill>
                  <a:srgbClr val="0A5B74"/>
                </a:solidFill>
                <a:latin typeface="Cambria" panose="02040503050406030204" pitchFamily="18" charset="0"/>
                <a:ea typeface="ＭＳ Ｐゴシック" charset="0"/>
                <a:cs typeface="Rockwell"/>
              </a:rPr>
              <a:t>$</a:t>
            </a:r>
            <a:r>
              <a:rPr lang="en-US" sz="2100" spc="-250" dirty="0">
                <a:solidFill>
                  <a:srgbClr val="0A5B74"/>
                </a:solidFill>
                <a:latin typeface="Cambria" panose="02040503050406030204" pitchFamily="18" charset="0"/>
                <a:ea typeface="ＭＳ Ｐゴシック" charset="0"/>
                <a:cs typeface="Rockwell"/>
              </a:rPr>
              <a:t>5.</a:t>
            </a:r>
            <a:r>
              <a:rPr lang="en-US" sz="2100" spc="-180" dirty="0">
                <a:solidFill>
                  <a:srgbClr val="0A5B74"/>
                </a:solidFill>
                <a:latin typeface="Cambria" panose="02040503050406030204" pitchFamily="18" charset="0"/>
                <a:ea typeface="ＭＳ Ｐゴシック" charset="0"/>
                <a:cs typeface="Rockwell"/>
              </a:rPr>
              <a:t>15</a:t>
            </a:r>
          </a:p>
        </p:txBody>
      </p:sp>
      <p:sp>
        <p:nvSpPr>
          <p:cNvPr id="36" name="Rectangle 35"/>
          <p:cNvSpPr/>
          <p:nvPr/>
        </p:nvSpPr>
        <p:spPr>
          <a:xfrm>
            <a:off x="7382938" y="4574149"/>
            <a:ext cx="1163632" cy="269965"/>
          </a:xfrm>
          <a:prstGeom prst="rect">
            <a:avLst/>
          </a:prstGeom>
          <a:solidFill>
            <a:srgbClr val="003149">
              <a:alpha val="6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37" name="TextBox 36"/>
          <p:cNvSpPr txBox="1"/>
          <p:nvPr/>
        </p:nvSpPr>
        <p:spPr>
          <a:xfrm>
            <a:off x="7382939" y="4602955"/>
            <a:ext cx="1134555" cy="197490"/>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1400" spc="50" dirty="0">
                <a:solidFill>
                  <a:prstClr val="white"/>
                </a:solidFill>
                <a:latin typeface="Cambria" panose="02040503050406030204" pitchFamily="18" charset="0"/>
                <a:ea typeface="ＭＳ Ｐゴシック" charset="0"/>
                <a:cs typeface="Rockwell"/>
              </a:rPr>
              <a:t>GEORGIA</a:t>
            </a:r>
          </a:p>
        </p:txBody>
      </p:sp>
      <p:sp>
        <p:nvSpPr>
          <p:cNvPr id="41" name="Rectangle 40"/>
          <p:cNvSpPr/>
          <p:nvPr/>
        </p:nvSpPr>
        <p:spPr>
          <a:xfrm>
            <a:off x="6658138" y="1595980"/>
            <a:ext cx="2963331" cy="315682"/>
          </a:xfrm>
          <a:prstGeom prst="rect">
            <a:avLst/>
          </a:prstGeom>
          <a:solidFill>
            <a:srgbClr val="003149">
              <a:alpha val="6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34" name="TextBox 33"/>
          <p:cNvSpPr txBox="1"/>
          <p:nvPr/>
        </p:nvSpPr>
        <p:spPr>
          <a:xfrm>
            <a:off x="6869806" y="1643620"/>
            <a:ext cx="2336801" cy="193899"/>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1400" spc="50" dirty="0">
                <a:solidFill>
                  <a:prstClr val="white"/>
                </a:solidFill>
                <a:latin typeface="Cambria" panose="02040503050406030204" pitchFamily="18" charset="0"/>
                <a:ea typeface="ＭＳ Ｐゴシック" charset="0"/>
                <a:cs typeface="Rockwell"/>
              </a:rPr>
              <a:t>FEDERAL MINIMUM WAGE</a:t>
            </a:r>
          </a:p>
        </p:txBody>
      </p:sp>
      <p:sp>
        <p:nvSpPr>
          <p:cNvPr id="8" name="Oval 7"/>
          <p:cNvSpPr>
            <a:spLocks noChangeAspect="1"/>
          </p:cNvSpPr>
          <p:nvPr/>
        </p:nvSpPr>
        <p:spPr>
          <a:xfrm>
            <a:off x="9393927" y="1295326"/>
            <a:ext cx="911013" cy="911013"/>
          </a:xfrm>
          <a:prstGeom prst="ellipse">
            <a:avLst/>
          </a:prstGeom>
          <a:solidFill>
            <a:srgbClr val="FBC1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32" name="TextBox 31"/>
          <p:cNvSpPr txBox="1"/>
          <p:nvPr/>
        </p:nvSpPr>
        <p:spPr>
          <a:xfrm>
            <a:off x="9401413" y="1581555"/>
            <a:ext cx="880535" cy="338554"/>
          </a:xfrm>
          <a:prstGeom prst="rect">
            <a:avLst/>
          </a:prstGeom>
          <a:noFill/>
        </p:spPr>
        <p:txBody>
          <a:bodyPr wrap="square" lIns="0" tIns="0" rIns="0" bIns="0" rtlCol="0">
            <a:spAutoFit/>
          </a:bodyPr>
          <a:lstStyle/>
          <a:p>
            <a:pPr algn="ctr" defTabSz="457200" fontAlgn="base">
              <a:lnSpc>
                <a:spcPct val="90000"/>
              </a:lnSpc>
              <a:spcBef>
                <a:spcPct val="0"/>
              </a:spcBef>
              <a:spcAft>
                <a:spcPct val="0"/>
              </a:spcAft>
            </a:pPr>
            <a:r>
              <a:rPr lang="en-US" sz="2400" spc="-100" dirty="0">
                <a:solidFill>
                  <a:srgbClr val="0A5B74"/>
                </a:solidFill>
                <a:latin typeface="Cambria" panose="02040503050406030204" pitchFamily="18" charset="0"/>
                <a:ea typeface="ＭＳ Ｐゴシック" charset="0"/>
                <a:cs typeface="Rockwell"/>
              </a:rPr>
              <a:t>$</a:t>
            </a:r>
            <a:r>
              <a:rPr lang="en-US" sz="2400" spc="-440" dirty="0">
                <a:solidFill>
                  <a:srgbClr val="0A5B74"/>
                </a:solidFill>
                <a:latin typeface="Cambria" panose="02040503050406030204" pitchFamily="18" charset="0"/>
                <a:ea typeface="ＭＳ Ｐゴシック" charset="0"/>
                <a:cs typeface="Rockwell"/>
              </a:rPr>
              <a:t>7</a:t>
            </a:r>
            <a:r>
              <a:rPr lang="en-US" sz="2400" spc="-10" dirty="0">
                <a:solidFill>
                  <a:srgbClr val="0A5B74"/>
                </a:solidFill>
                <a:latin typeface="Cambria" panose="02040503050406030204" pitchFamily="18" charset="0"/>
                <a:ea typeface="ＭＳ Ｐゴシック" charset="0"/>
                <a:cs typeface="Rockwell"/>
              </a:rPr>
              <a:t>.</a:t>
            </a:r>
            <a:r>
              <a:rPr lang="en-US" sz="2400" spc="-30" dirty="0">
                <a:solidFill>
                  <a:srgbClr val="0A5B74"/>
                </a:solidFill>
                <a:latin typeface="Cambria" panose="02040503050406030204" pitchFamily="18" charset="0"/>
                <a:ea typeface="ＭＳ Ｐゴシック" charset="0"/>
                <a:cs typeface="Rockwell"/>
              </a:rPr>
              <a:t>2</a:t>
            </a:r>
            <a:r>
              <a:rPr lang="en-US" sz="2400" spc="-180" dirty="0">
                <a:solidFill>
                  <a:srgbClr val="0A5B74"/>
                </a:solidFill>
                <a:latin typeface="Cambria" panose="02040503050406030204" pitchFamily="18" charset="0"/>
                <a:ea typeface="ＭＳ Ｐゴシック" charset="0"/>
                <a:cs typeface="Rockwell"/>
              </a:rPr>
              <a:t>5</a:t>
            </a:r>
          </a:p>
        </p:txBody>
      </p:sp>
      <p:sp>
        <p:nvSpPr>
          <p:cNvPr id="44" name="Rounded Rectangle 43"/>
          <p:cNvSpPr/>
          <p:nvPr/>
        </p:nvSpPr>
        <p:spPr>
          <a:xfrm>
            <a:off x="4493751" y="4222947"/>
            <a:ext cx="2194912" cy="953947"/>
          </a:xfrm>
          <a:prstGeom prst="roundRect">
            <a:avLst>
              <a:gd name="adj" fmla="val 10053"/>
            </a:avLst>
          </a:prstGeom>
          <a:solidFill>
            <a:srgbClr val="003149">
              <a:alpha val="65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43" name="TextBox 42"/>
          <p:cNvSpPr txBox="1"/>
          <p:nvPr/>
        </p:nvSpPr>
        <p:spPr>
          <a:xfrm>
            <a:off x="4570944" y="4226177"/>
            <a:ext cx="2076378" cy="846386"/>
          </a:xfrm>
          <a:prstGeom prst="rect">
            <a:avLst/>
          </a:prstGeom>
          <a:noFill/>
        </p:spPr>
        <p:txBody>
          <a:bodyPr wrap="square" lIns="0" tIns="0" rIns="0" bIns="0" rtlCol="0">
            <a:spAutoFit/>
          </a:bodyPr>
          <a:lstStyle/>
          <a:p>
            <a:pPr defTabSz="457200" fontAlgn="base">
              <a:spcBef>
                <a:spcPct val="0"/>
              </a:spcBef>
              <a:spcAft>
                <a:spcPct val="0"/>
              </a:spcAft>
            </a:pPr>
            <a:r>
              <a:rPr lang="en-US" sz="1100" spc="50" dirty="0">
                <a:solidFill>
                  <a:prstClr val="white"/>
                </a:solidFill>
                <a:latin typeface="Cambria"/>
                <a:ea typeface="ＭＳ Ｐゴシック" charset="0"/>
                <a:cs typeface="Cambria"/>
              </a:rPr>
              <a:t>Georgia has a minimum wage of $5.15/hour on the books, </a:t>
            </a:r>
            <a:br>
              <a:rPr lang="en-US" sz="1100" spc="50" dirty="0">
                <a:solidFill>
                  <a:prstClr val="white"/>
                </a:solidFill>
                <a:latin typeface="Cambria"/>
                <a:ea typeface="ＭＳ Ｐゴシック" charset="0"/>
                <a:cs typeface="Cambria"/>
              </a:rPr>
            </a:br>
            <a:r>
              <a:rPr lang="en-US" sz="1100" spc="50" dirty="0">
                <a:solidFill>
                  <a:prstClr val="white"/>
                </a:solidFill>
                <a:latin typeface="Cambria"/>
                <a:ea typeface="ＭＳ Ｐゴシック" charset="0"/>
                <a:cs typeface="Cambria"/>
              </a:rPr>
              <a:t>but employers must pay their workers the higher federal rate.</a:t>
            </a:r>
          </a:p>
        </p:txBody>
      </p:sp>
      <p:cxnSp>
        <p:nvCxnSpPr>
          <p:cNvPr id="13" name="Straight Connector 12"/>
          <p:cNvCxnSpPr>
            <a:stCxn id="44" idx="3"/>
          </p:cNvCxnSpPr>
          <p:nvPr/>
        </p:nvCxnSpPr>
        <p:spPr>
          <a:xfrm>
            <a:off x="6688663" y="4699921"/>
            <a:ext cx="660408" cy="9143"/>
          </a:xfrm>
          <a:prstGeom prst="line">
            <a:avLst/>
          </a:prstGeom>
          <a:ln w="12700">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
        <p:nvSpPr>
          <p:cNvPr id="45" name="Rounded Rectangle 44"/>
          <p:cNvSpPr/>
          <p:nvPr/>
        </p:nvSpPr>
        <p:spPr>
          <a:xfrm>
            <a:off x="3884166" y="1409706"/>
            <a:ext cx="2034050" cy="1157344"/>
          </a:xfrm>
          <a:prstGeom prst="roundRect">
            <a:avLst>
              <a:gd name="adj" fmla="val 10053"/>
            </a:avLst>
          </a:prstGeom>
          <a:solidFill>
            <a:srgbClr val="003149">
              <a:alpha val="65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47" name="TextBox 46"/>
          <p:cNvSpPr txBox="1"/>
          <p:nvPr/>
        </p:nvSpPr>
        <p:spPr>
          <a:xfrm>
            <a:off x="4038632" y="1438695"/>
            <a:ext cx="1879584" cy="1107996"/>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Washington's minimum wage of $9.19/hour is significantly higher than the federal rate and takes precedence over the federal rate in that state.</a:t>
            </a:r>
          </a:p>
        </p:txBody>
      </p:sp>
      <p:cxnSp>
        <p:nvCxnSpPr>
          <p:cNvPr id="48" name="Straight Connector 47"/>
          <p:cNvCxnSpPr/>
          <p:nvPr/>
        </p:nvCxnSpPr>
        <p:spPr>
          <a:xfrm flipH="1">
            <a:off x="3425957" y="1970911"/>
            <a:ext cx="450094" cy="0"/>
          </a:xfrm>
          <a:prstGeom prst="line">
            <a:avLst/>
          </a:prstGeom>
          <a:ln w="12700">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945669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981200" y="1"/>
            <a:ext cx="8229600" cy="1527175"/>
          </a:xfrm>
        </p:spPr>
        <p:txBody>
          <a:bodyPr/>
          <a:lstStyle/>
          <a:p>
            <a:r>
              <a:rPr lang="en-US" altLang="en-US" dirty="0"/>
              <a:t>Politics and Minimum Wage</a:t>
            </a:r>
          </a:p>
        </p:txBody>
      </p:sp>
      <p:sp>
        <p:nvSpPr>
          <p:cNvPr id="35843" name="Content Placeholder 2"/>
          <p:cNvSpPr>
            <a:spLocks noGrp="1"/>
          </p:cNvSpPr>
          <p:nvPr>
            <p:ph idx="1"/>
          </p:nvPr>
        </p:nvSpPr>
        <p:spPr>
          <a:xfrm>
            <a:off x="1981200" y="1712913"/>
            <a:ext cx="8229600" cy="4895850"/>
          </a:xfrm>
        </p:spPr>
        <p:txBody>
          <a:bodyPr/>
          <a:lstStyle/>
          <a:p>
            <a:r>
              <a:rPr lang="en-US" altLang="en-US" sz="2800" dirty="0"/>
              <a:t>Politically</a:t>
            </a:r>
          </a:p>
          <a:p>
            <a:pPr lvl="1"/>
            <a:r>
              <a:rPr lang="en-US" altLang="en-US" sz="2400" dirty="0"/>
              <a:t>Raising a non-binding wage floor will seem caring and benevolent.</a:t>
            </a:r>
          </a:p>
          <a:p>
            <a:r>
              <a:rPr lang="en-US" altLang="en-US" sz="2800" dirty="0"/>
              <a:t>Economically</a:t>
            </a:r>
          </a:p>
          <a:p>
            <a:pPr lvl="1"/>
            <a:r>
              <a:rPr lang="en-US" altLang="en-US" sz="2400" dirty="0"/>
              <a:t>Raising a non-binding wage floor will have no effect, as long as the new floor is still below the equilibrium wage.</a:t>
            </a:r>
          </a:p>
          <a:p>
            <a:r>
              <a:rPr lang="en-US" altLang="en-US" sz="2800" dirty="0"/>
              <a:t>Locally</a:t>
            </a:r>
          </a:p>
          <a:p>
            <a:pPr lvl="1"/>
            <a:r>
              <a:rPr lang="en-US" altLang="en-US" sz="2400" dirty="0"/>
              <a:t>States with the highest (binding) minimum wages also have some of the highest unemployment.</a:t>
            </a:r>
          </a:p>
          <a:p>
            <a:pPr lvl="1"/>
            <a:r>
              <a:rPr lang="en-US" altLang="en-US" sz="2400" dirty="0"/>
              <a:t>Washington, Oregon, California</a:t>
            </a:r>
          </a:p>
        </p:txBody>
      </p:sp>
    </p:spTree>
    <p:extLst>
      <p:ext uri="{BB962C8B-B14F-4D97-AF65-F5344CB8AC3E}">
        <p14:creationId xmlns:p14="http://schemas.microsoft.com/office/powerpoint/2010/main" val="6066997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5843">
                                            <p:txEl>
                                              <p:pRg st="1" end="1"/>
                                            </p:txEl>
                                          </p:spTgt>
                                        </p:tgtEl>
                                        <p:attrNameLst>
                                          <p:attrName>style.visibility</p:attrName>
                                        </p:attrNameLst>
                                      </p:cBhvr>
                                      <p:to>
                                        <p:strVal val="visible"/>
                                      </p:to>
                                    </p:set>
                                    <p:animEffect transition="in" filter="barn(inVertical)">
                                      <p:cBhvr>
                                        <p:cTn id="7" dur="500"/>
                                        <p:tgtEl>
                                          <p:spTgt spid="3584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5843">
                                            <p:txEl>
                                              <p:pRg st="3" end="3"/>
                                            </p:txEl>
                                          </p:spTgt>
                                        </p:tgtEl>
                                        <p:attrNameLst>
                                          <p:attrName>style.visibility</p:attrName>
                                        </p:attrNameLst>
                                      </p:cBhvr>
                                      <p:to>
                                        <p:strVal val="visible"/>
                                      </p:to>
                                    </p:set>
                                    <p:animEffect transition="in" filter="barn(inVertical)">
                                      <p:cBhvr>
                                        <p:cTn id="12" dur="500"/>
                                        <p:tgtEl>
                                          <p:spTgt spid="3584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5843">
                                            <p:txEl>
                                              <p:pRg st="5" end="5"/>
                                            </p:txEl>
                                          </p:spTgt>
                                        </p:tgtEl>
                                        <p:attrNameLst>
                                          <p:attrName>style.visibility</p:attrName>
                                        </p:attrNameLst>
                                      </p:cBhvr>
                                      <p:to>
                                        <p:strVal val="visible"/>
                                      </p:to>
                                    </p:set>
                                    <p:animEffect transition="in" filter="barn(inVertical)">
                                      <p:cBhvr>
                                        <p:cTn id="17" dur="500"/>
                                        <p:tgtEl>
                                          <p:spTgt spid="35843">
                                            <p:txEl>
                                              <p:pRg st="5" end="5"/>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5843">
                                            <p:txEl>
                                              <p:pRg st="6" end="6"/>
                                            </p:txEl>
                                          </p:spTgt>
                                        </p:tgtEl>
                                        <p:attrNameLst>
                                          <p:attrName>style.visibility</p:attrName>
                                        </p:attrNameLst>
                                      </p:cBhvr>
                                      <p:to>
                                        <p:strVal val="visible"/>
                                      </p:to>
                                    </p:set>
                                    <p:animEffect transition="in" filter="barn(inVertical)">
                                      <p:cBhvr>
                                        <p:cTn id="20" dur="500"/>
                                        <p:tgtEl>
                                          <p:spTgt spid="3584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p:txBody>
          <a:bodyPr/>
          <a:lstStyle/>
          <a:p>
            <a:pPr algn="ctr"/>
            <a:r>
              <a:rPr lang="en-US" altLang="en-US" dirty="0"/>
              <a:t>Remembering Price Controls</a:t>
            </a:r>
          </a:p>
        </p:txBody>
      </p:sp>
      <p:sp>
        <p:nvSpPr>
          <p:cNvPr id="66562" name="Line 2"/>
          <p:cNvSpPr>
            <a:spLocks noChangeShapeType="1"/>
          </p:cNvSpPr>
          <p:nvPr/>
        </p:nvSpPr>
        <p:spPr bwMode="auto">
          <a:xfrm>
            <a:off x="4648200" y="2306639"/>
            <a:ext cx="0" cy="3519487"/>
          </a:xfrm>
          <a:prstGeom prst="line">
            <a:avLst/>
          </a:prstGeom>
          <a:noFill/>
          <a:ln w="50800">
            <a:solidFill>
              <a:srgbClr val="000000"/>
            </a:solidFill>
            <a:round/>
            <a:headEnd/>
            <a:tailEnd/>
          </a:ln>
          <a:extLst>
            <a:ext uri="{909E8E84-426E-40dd-AFC4-6F175D3DCCD1}">
              <a14:hiddenFill xmlns:a14="http://schemas.microsoft.com/office/drawing/2010/main" xmlns="">
                <a:noFill/>
              </a14:hiddenFill>
            </a:ext>
          </a:extLst>
        </p:spPr>
        <p:txBody>
          <a:bodyPr/>
          <a:lstStyle/>
          <a:p>
            <a:pPr defTabSz="457200" fontAlgn="base">
              <a:spcBef>
                <a:spcPct val="0"/>
              </a:spcBef>
              <a:spcAft>
                <a:spcPct val="0"/>
              </a:spcAft>
            </a:pPr>
            <a:endParaRPr lang="en-US" dirty="0">
              <a:solidFill>
                <a:srgbClr val="000000"/>
              </a:solidFill>
              <a:latin typeface="Cambria"/>
            </a:endParaRPr>
          </a:p>
        </p:txBody>
      </p:sp>
      <p:sp>
        <p:nvSpPr>
          <p:cNvPr id="66563" name="Text Box 6"/>
          <p:cNvSpPr txBox="1">
            <a:spLocks noChangeArrowheads="1"/>
          </p:cNvSpPr>
          <p:nvPr/>
        </p:nvSpPr>
        <p:spPr bwMode="auto">
          <a:xfrm>
            <a:off x="4471988" y="1676400"/>
            <a:ext cx="557212" cy="406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3600" dirty="0">
                <a:solidFill>
                  <a:srgbClr val="000000"/>
                </a:solidFill>
                <a:latin typeface="Cambria"/>
                <a:cs typeface="Cambria"/>
              </a:rPr>
              <a:t>P</a:t>
            </a:r>
          </a:p>
        </p:txBody>
      </p:sp>
      <p:sp>
        <p:nvSpPr>
          <p:cNvPr id="66564" name="Text Box 7"/>
          <p:cNvSpPr txBox="1">
            <a:spLocks noChangeArrowheads="1"/>
          </p:cNvSpPr>
          <p:nvPr/>
        </p:nvSpPr>
        <p:spPr bwMode="auto">
          <a:xfrm>
            <a:off x="8815388" y="5715000"/>
            <a:ext cx="557212" cy="406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3600" dirty="0">
                <a:solidFill>
                  <a:srgbClr val="000000"/>
                </a:solidFill>
                <a:latin typeface="Cambria"/>
                <a:cs typeface="Cambria"/>
              </a:rPr>
              <a:t>Q</a:t>
            </a:r>
          </a:p>
        </p:txBody>
      </p:sp>
      <p:sp>
        <p:nvSpPr>
          <p:cNvPr id="66565" name="Text Box 9"/>
          <p:cNvSpPr txBox="1">
            <a:spLocks noChangeArrowheads="1"/>
          </p:cNvSpPr>
          <p:nvPr/>
        </p:nvSpPr>
        <p:spPr bwMode="auto">
          <a:xfrm>
            <a:off x="8510588" y="5054601"/>
            <a:ext cx="609600" cy="633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3600" dirty="0">
                <a:solidFill>
                  <a:srgbClr val="000000"/>
                </a:solidFill>
                <a:latin typeface="Cambria"/>
                <a:cs typeface="Cambria"/>
              </a:rPr>
              <a:t>D</a:t>
            </a:r>
          </a:p>
        </p:txBody>
      </p:sp>
      <p:sp>
        <p:nvSpPr>
          <p:cNvPr id="66566" name="Text Box 9"/>
          <p:cNvSpPr txBox="1">
            <a:spLocks noChangeArrowheads="1"/>
          </p:cNvSpPr>
          <p:nvPr/>
        </p:nvSpPr>
        <p:spPr bwMode="auto">
          <a:xfrm>
            <a:off x="8878888" y="1778000"/>
            <a:ext cx="469900" cy="635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3600" dirty="0">
                <a:solidFill>
                  <a:srgbClr val="000000"/>
                </a:solidFill>
                <a:latin typeface="Cambria"/>
                <a:cs typeface="Cambria"/>
              </a:rPr>
              <a:t>S</a:t>
            </a:r>
          </a:p>
        </p:txBody>
      </p:sp>
      <p:sp>
        <p:nvSpPr>
          <p:cNvPr id="66567" name="Text Box 9"/>
          <p:cNvSpPr txBox="1">
            <a:spLocks noChangeArrowheads="1"/>
          </p:cNvSpPr>
          <p:nvPr/>
        </p:nvSpPr>
        <p:spPr bwMode="auto">
          <a:xfrm>
            <a:off x="6986588" y="3810000"/>
            <a:ext cx="1143000" cy="330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1600" dirty="0">
                <a:solidFill>
                  <a:srgbClr val="000000"/>
                </a:solidFill>
                <a:latin typeface="Cambria"/>
                <a:cs typeface="Cambria"/>
              </a:rPr>
              <a:t>Equilibrium</a:t>
            </a:r>
          </a:p>
        </p:txBody>
      </p:sp>
      <p:sp>
        <p:nvSpPr>
          <p:cNvPr id="66568" name="Text Box 9"/>
          <p:cNvSpPr txBox="1">
            <a:spLocks noChangeArrowheads="1"/>
          </p:cNvSpPr>
          <p:nvPr/>
        </p:nvSpPr>
        <p:spPr bwMode="auto">
          <a:xfrm>
            <a:off x="4090988" y="3835400"/>
            <a:ext cx="5334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2800" dirty="0">
                <a:solidFill>
                  <a:srgbClr val="000000"/>
                </a:solidFill>
                <a:latin typeface="Cambria"/>
                <a:cs typeface="Cambria"/>
              </a:rPr>
              <a:t>P*</a:t>
            </a:r>
          </a:p>
        </p:txBody>
      </p:sp>
      <p:cxnSp>
        <p:nvCxnSpPr>
          <p:cNvPr id="12" name="Straight Connector 11"/>
          <p:cNvCxnSpPr/>
          <p:nvPr/>
        </p:nvCxnSpPr>
        <p:spPr>
          <a:xfrm rot="10800000">
            <a:off x="4624388" y="3962400"/>
            <a:ext cx="2133600" cy="0"/>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5400000">
            <a:off x="5805488" y="4914900"/>
            <a:ext cx="1905000" cy="0"/>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6571" name="Text Box 9"/>
          <p:cNvSpPr txBox="1">
            <a:spLocks noChangeArrowheads="1"/>
          </p:cNvSpPr>
          <p:nvPr/>
        </p:nvSpPr>
        <p:spPr bwMode="auto">
          <a:xfrm>
            <a:off x="6529388" y="5943600"/>
            <a:ext cx="5334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sz="2800" dirty="0">
                <a:solidFill>
                  <a:srgbClr val="000000"/>
                </a:solidFill>
                <a:latin typeface="Cambria"/>
                <a:cs typeface="Cambria"/>
              </a:rPr>
              <a:t>Q*</a:t>
            </a:r>
          </a:p>
        </p:txBody>
      </p:sp>
      <p:sp>
        <p:nvSpPr>
          <p:cNvPr id="15" name="Text Box 9"/>
          <p:cNvSpPr txBox="1">
            <a:spLocks noChangeArrowheads="1"/>
          </p:cNvSpPr>
          <p:nvPr/>
        </p:nvSpPr>
        <p:spPr bwMode="auto">
          <a:xfrm>
            <a:off x="1957388" y="2844800"/>
            <a:ext cx="2590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dirty="0">
                <a:solidFill>
                  <a:srgbClr val="000000"/>
                </a:solidFill>
                <a:latin typeface="Cambria"/>
                <a:cs typeface="Cambria"/>
              </a:rPr>
              <a:t>Binding price floor</a:t>
            </a:r>
          </a:p>
        </p:txBody>
      </p:sp>
      <p:cxnSp>
        <p:nvCxnSpPr>
          <p:cNvPr id="16" name="Straight Connector 15"/>
          <p:cNvCxnSpPr/>
          <p:nvPr/>
        </p:nvCxnSpPr>
        <p:spPr>
          <a:xfrm>
            <a:off x="4648200" y="5816600"/>
            <a:ext cx="4191000" cy="0"/>
          </a:xfrm>
          <a:prstGeom prst="line">
            <a:avLst/>
          </a:prstGeom>
          <a:ln w="508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66574" name="Line 5"/>
          <p:cNvSpPr>
            <a:spLocks noChangeShapeType="1"/>
          </p:cNvSpPr>
          <p:nvPr/>
        </p:nvSpPr>
        <p:spPr bwMode="auto">
          <a:xfrm>
            <a:off x="4851400" y="2387600"/>
            <a:ext cx="3582988" cy="3055938"/>
          </a:xfrm>
          <a:prstGeom prst="line">
            <a:avLst/>
          </a:prstGeom>
          <a:noFill/>
          <a:ln w="63500">
            <a:solidFill>
              <a:srgbClr val="295774"/>
            </a:solidFill>
            <a:round/>
            <a:headEnd/>
            <a:tailEnd/>
          </a:ln>
          <a:extLst>
            <a:ext uri="{909E8E84-426E-40dd-AFC4-6F175D3DCCD1}">
              <a14:hiddenFill xmlns:a14="http://schemas.microsoft.com/office/drawing/2010/main" xmlns="">
                <a:noFill/>
              </a14:hiddenFill>
            </a:ext>
          </a:extLst>
        </p:spPr>
        <p:txBody>
          <a:bodyPr/>
          <a:lstStyle/>
          <a:p>
            <a:pPr defTabSz="457200" fontAlgn="base">
              <a:spcBef>
                <a:spcPct val="0"/>
              </a:spcBef>
              <a:spcAft>
                <a:spcPct val="0"/>
              </a:spcAft>
            </a:pPr>
            <a:endParaRPr lang="en-US" dirty="0">
              <a:solidFill>
                <a:srgbClr val="000000"/>
              </a:solidFill>
              <a:latin typeface="Cambria"/>
            </a:endParaRPr>
          </a:p>
        </p:txBody>
      </p:sp>
      <p:sp>
        <p:nvSpPr>
          <p:cNvPr id="66575" name="Line 5"/>
          <p:cNvSpPr>
            <a:spLocks noChangeShapeType="1"/>
          </p:cNvSpPr>
          <p:nvPr/>
        </p:nvSpPr>
        <p:spPr bwMode="auto">
          <a:xfrm flipV="1">
            <a:off x="5005388" y="2159000"/>
            <a:ext cx="3810000" cy="3328988"/>
          </a:xfrm>
          <a:prstGeom prst="line">
            <a:avLst/>
          </a:prstGeom>
          <a:noFill/>
          <a:ln w="63500">
            <a:solidFill>
              <a:srgbClr val="BA4932"/>
            </a:solidFill>
            <a:round/>
            <a:headEnd/>
            <a:tailEnd/>
          </a:ln>
          <a:extLst>
            <a:ext uri="{909E8E84-426E-40dd-AFC4-6F175D3DCCD1}">
              <a14:hiddenFill xmlns:a14="http://schemas.microsoft.com/office/drawing/2010/main" xmlns="">
                <a:noFill/>
              </a14:hiddenFill>
            </a:ext>
          </a:extLst>
        </p:spPr>
        <p:txBody>
          <a:bodyPr/>
          <a:lstStyle/>
          <a:p>
            <a:pPr defTabSz="457200" fontAlgn="base">
              <a:spcBef>
                <a:spcPct val="0"/>
              </a:spcBef>
              <a:spcAft>
                <a:spcPct val="0"/>
              </a:spcAft>
            </a:pPr>
            <a:endParaRPr lang="en-US" dirty="0">
              <a:solidFill>
                <a:srgbClr val="000000"/>
              </a:solidFill>
              <a:latin typeface="Cambria"/>
            </a:endParaRPr>
          </a:p>
        </p:txBody>
      </p:sp>
      <p:cxnSp>
        <p:nvCxnSpPr>
          <p:cNvPr id="19" name="Straight Connector 18"/>
          <p:cNvCxnSpPr/>
          <p:nvPr/>
        </p:nvCxnSpPr>
        <p:spPr>
          <a:xfrm>
            <a:off x="4700588" y="3073400"/>
            <a:ext cx="4191000" cy="0"/>
          </a:xfrm>
          <a:prstGeom prst="line">
            <a:avLst/>
          </a:prstGeom>
          <a:ln w="508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0" name="Text Box 9"/>
          <p:cNvSpPr txBox="1">
            <a:spLocks noChangeArrowheads="1"/>
          </p:cNvSpPr>
          <p:nvPr/>
        </p:nvSpPr>
        <p:spPr bwMode="auto">
          <a:xfrm>
            <a:off x="1812925" y="4597400"/>
            <a:ext cx="28956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lIns="45232" tIns="22616" rIns="45232" bIns="22616"/>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defTabSz="457200" eaLnBrk="1" fontAlgn="base" hangingPunct="1">
              <a:spcBef>
                <a:spcPct val="0"/>
              </a:spcBef>
              <a:spcAft>
                <a:spcPts val="1000"/>
              </a:spcAft>
            </a:pPr>
            <a:r>
              <a:rPr lang="en-US" altLang="en-US" dirty="0">
                <a:solidFill>
                  <a:srgbClr val="000000"/>
                </a:solidFill>
                <a:latin typeface="Cambria"/>
                <a:cs typeface="Cambria"/>
              </a:rPr>
              <a:t>Binding price ceiling</a:t>
            </a:r>
          </a:p>
        </p:txBody>
      </p:sp>
      <p:cxnSp>
        <p:nvCxnSpPr>
          <p:cNvPr id="21" name="Straight Connector 20"/>
          <p:cNvCxnSpPr/>
          <p:nvPr/>
        </p:nvCxnSpPr>
        <p:spPr>
          <a:xfrm>
            <a:off x="4700588" y="4826000"/>
            <a:ext cx="4191000" cy="0"/>
          </a:xfrm>
          <a:prstGeom prst="line">
            <a:avLst/>
          </a:prstGeom>
          <a:ln w="50800">
            <a:solidFill>
              <a:srgbClr val="000000"/>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98455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0"/>
                                        <p:tgtEl>
                                          <p:spTgt spid="20"/>
                                        </p:tgtEl>
                                      </p:cBhvr>
                                    </p:animEffect>
                                  </p:childTnLst>
                                </p:cTn>
                              </p:par>
                              <p:par>
                                <p:cTn id="8" presetID="22" presetClass="entr" presetSubtype="8"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1000"/>
                                        <p:tgtEl>
                                          <p:spTgt spid="21"/>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1000"/>
                                        <p:tgtEl>
                                          <p:spTgt spid="15"/>
                                        </p:tgtEl>
                                      </p:cBhvr>
                                    </p:animEffect>
                                  </p:childTnLst>
                                </p:cTn>
                              </p:par>
                              <p:par>
                                <p:cTn id="16" presetID="22" presetClass="entr" presetSubtype="8"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p:nvPr>
        </p:nvSpPr>
        <p:spPr>
          <a:xfrm>
            <a:off x="1981200" y="1"/>
            <a:ext cx="8229600" cy="1527175"/>
          </a:xfrm>
        </p:spPr>
        <p:txBody>
          <a:bodyPr/>
          <a:lstStyle/>
          <a:p>
            <a:r>
              <a:rPr lang="en-US" altLang="en-US" dirty="0"/>
              <a:t>Summary</a:t>
            </a:r>
          </a:p>
        </p:txBody>
      </p:sp>
      <p:sp>
        <p:nvSpPr>
          <p:cNvPr id="72706" name="Content Placeholder 2"/>
          <p:cNvSpPr>
            <a:spLocks noGrp="1"/>
          </p:cNvSpPr>
          <p:nvPr>
            <p:ph idx="1"/>
          </p:nvPr>
        </p:nvSpPr>
        <p:spPr>
          <a:xfrm>
            <a:off x="1981200" y="1712913"/>
            <a:ext cx="8229600" cy="4895850"/>
          </a:xfrm>
        </p:spPr>
        <p:txBody>
          <a:bodyPr/>
          <a:lstStyle/>
          <a:p>
            <a:r>
              <a:rPr lang="en-US" altLang="en-US" sz="2800" dirty="0"/>
              <a:t>A price ceiling is a legally imposed maximum price.</a:t>
            </a:r>
          </a:p>
          <a:p>
            <a:pPr lvl="1"/>
            <a:r>
              <a:rPr lang="en-US" altLang="en-US" sz="2400" dirty="0"/>
              <a:t>The resulting shortage is problematic.</a:t>
            </a:r>
          </a:p>
          <a:p>
            <a:pPr lvl="1"/>
            <a:r>
              <a:rPr lang="en-US" altLang="en-US" sz="2400" dirty="0"/>
              <a:t>Prices no longer signal relative scarcity.</a:t>
            </a:r>
          </a:p>
          <a:p>
            <a:pPr lvl="1"/>
            <a:r>
              <a:rPr lang="en-US" altLang="en-US" sz="2400" dirty="0"/>
              <a:t>Two unintended consequences: a smaller supply of the good (Q</a:t>
            </a:r>
            <a:r>
              <a:rPr lang="en-US" altLang="en-US" sz="2400" baseline="-25000" dirty="0"/>
              <a:t>s</a:t>
            </a:r>
            <a:r>
              <a:rPr lang="en-US" altLang="en-US" sz="2400" dirty="0"/>
              <a:t>) and a higher price for those who turn to the black market. </a:t>
            </a:r>
          </a:p>
          <a:p>
            <a:r>
              <a:rPr lang="en-US" altLang="en-US" sz="2800" dirty="0"/>
              <a:t> A price floor is</a:t>
            </a:r>
            <a:r>
              <a:rPr lang="en-US" altLang="en-US" sz="2800" b="1" dirty="0"/>
              <a:t> </a:t>
            </a:r>
            <a:r>
              <a:rPr lang="en-US" altLang="en-US" sz="2800" dirty="0"/>
              <a:t>a legally imposed minimum price.</a:t>
            </a:r>
          </a:p>
          <a:p>
            <a:pPr lvl="1"/>
            <a:r>
              <a:rPr lang="en-US" altLang="en-US" sz="2400" dirty="0"/>
              <a:t>The minimum wage is an example of a price floor.</a:t>
            </a:r>
          </a:p>
        </p:txBody>
      </p:sp>
    </p:spTree>
    <p:extLst>
      <p:ext uri="{BB962C8B-B14F-4D97-AF65-F5344CB8AC3E}">
        <p14:creationId xmlns:p14="http://schemas.microsoft.com/office/powerpoint/2010/main" val="24012387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a:xfrm>
            <a:off x="1981200" y="1"/>
            <a:ext cx="8229600" cy="1527175"/>
          </a:xfrm>
        </p:spPr>
        <p:txBody>
          <a:bodyPr/>
          <a:lstStyle/>
          <a:p>
            <a:r>
              <a:rPr lang="en-US" altLang="en-US" dirty="0"/>
              <a:t>Summary</a:t>
            </a:r>
          </a:p>
        </p:txBody>
      </p:sp>
      <p:sp>
        <p:nvSpPr>
          <p:cNvPr id="74754" name="Content Placeholder 2"/>
          <p:cNvSpPr>
            <a:spLocks noGrp="1"/>
          </p:cNvSpPr>
          <p:nvPr>
            <p:ph idx="1"/>
          </p:nvPr>
        </p:nvSpPr>
        <p:spPr>
          <a:xfrm>
            <a:off x="1981200" y="1712913"/>
            <a:ext cx="8229600" cy="4895850"/>
          </a:xfrm>
        </p:spPr>
        <p:txBody>
          <a:bodyPr/>
          <a:lstStyle/>
          <a:p>
            <a:r>
              <a:rPr lang="en-US" altLang="en-US" dirty="0"/>
              <a:t>Price controls lead to many unintended consequences.</a:t>
            </a:r>
          </a:p>
          <a:p>
            <a:pPr lvl="1"/>
            <a:r>
              <a:rPr lang="en-US" altLang="en-US" dirty="0"/>
              <a:t>Shortages or surpluses</a:t>
            </a:r>
          </a:p>
          <a:p>
            <a:pPr lvl="1"/>
            <a:r>
              <a:rPr lang="en-US" altLang="en-US" dirty="0"/>
              <a:t>Black markets</a:t>
            </a:r>
          </a:p>
          <a:p>
            <a:pPr lvl="1"/>
            <a:r>
              <a:rPr lang="en-US" altLang="en-US" dirty="0"/>
              <a:t>Artificial attempts to bring the market back into balance</a:t>
            </a:r>
          </a:p>
        </p:txBody>
      </p:sp>
    </p:spTree>
    <p:extLst>
      <p:ext uri="{BB962C8B-B14F-4D97-AF65-F5344CB8AC3E}">
        <p14:creationId xmlns:p14="http://schemas.microsoft.com/office/powerpoint/2010/main" val="1174845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p:nvPr>
        </p:nvSpPr>
        <p:spPr>
          <a:xfrm>
            <a:off x="1797051" y="0"/>
            <a:ext cx="8229600" cy="1527175"/>
          </a:xfrm>
        </p:spPr>
        <p:txBody>
          <a:bodyPr/>
          <a:lstStyle/>
          <a:p>
            <a:r>
              <a:rPr lang="en-US" altLang="en-US" dirty="0"/>
              <a:t>Practice What You Know</a:t>
            </a:r>
          </a:p>
        </p:txBody>
      </p:sp>
      <p:sp>
        <p:nvSpPr>
          <p:cNvPr id="53251" name="Content Placeholder 2"/>
          <p:cNvSpPr>
            <a:spLocks noGrp="1"/>
          </p:cNvSpPr>
          <p:nvPr>
            <p:ph idx="1"/>
          </p:nvPr>
        </p:nvSpPr>
        <p:spPr>
          <a:xfrm>
            <a:off x="1797051" y="1712913"/>
            <a:ext cx="8696325" cy="4895850"/>
          </a:xfrm>
        </p:spPr>
        <p:txBody>
          <a:bodyPr/>
          <a:lstStyle/>
          <a:p>
            <a:pPr marL="0" indent="0">
              <a:buNone/>
            </a:pPr>
            <a:r>
              <a:rPr lang="en-US" altLang="en-US" sz="3200" dirty="0"/>
              <a:t>What will be the effect of a non-binding price ceiling?</a:t>
            </a:r>
          </a:p>
          <a:p>
            <a:pPr marL="971550" lvl="1" indent="-514350">
              <a:buFont typeface="Calibri" panose="020F0502020204030204" pitchFamily="34" charset="0"/>
              <a:buAutoNum type="alphaLcPeriod"/>
            </a:pPr>
            <a:r>
              <a:rPr lang="en-US" altLang="en-US" sz="2800" dirty="0"/>
              <a:t>A surplus will be created.</a:t>
            </a:r>
          </a:p>
          <a:p>
            <a:pPr marL="971550" lvl="1" indent="-514350">
              <a:buFont typeface="Calibri" panose="020F0502020204030204" pitchFamily="34" charset="0"/>
              <a:buAutoNum type="alphaLcPeriod"/>
            </a:pPr>
            <a:r>
              <a:rPr lang="en-US" altLang="en-US" sz="2800" dirty="0"/>
              <a:t>A shortage will be created.</a:t>
            </a:r>
          </a:p>
          <a:p>
            <a:pPr marL="971550" lvl="1" indent="-514350">
              <a:buFont typeface="Calibri" panose="020F0502020204030204" pitchFamily="34" charset="0"/>
              <a:buAutoNum type="alphaLcPeriod"/>
            </a:pPr>
            <a:r>
              <a:rPr lang="en-US" altLang="en-US" sz="2800" dirty="0"/>
              <a:t>There will be no effect.</a:t>
            </a:r>
          </a:p>
          <a:p>
            <a:pPr marL="971550" lvl="1" indent="-514350">
              <a:buFont typeface="Calibri" panose="020F0502020204030204" pitchFamily="34" charset="0"/>
              <a:buAutoNum type="alphaLcPeriod"/>
            </a:pPr>
            <a:r>
              <a:rPr lang="en-US" altLang="en-US" sz="2800" dirty="0"/>
              <a:t>The effect is unknown.</a:t>
            </a:r>
          </a:p>
        </p:txBody>
      </p:sp>
    </p:spTree>
    <p:extLst>
      <p:ext uri="{BB962C8B-B14F-4D97-AF65-F5344CB8AC3E}">
        <p14:creationId xmlns:p14="http://schemas.microsoft.com/office/powerpoint/2010/main" val="6020242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a:xfrm>
            <a:off x="1981200" y="1"/>
            <a:ext cx="8229600" cy="1527175"/>
          </a:xfrm>
        </p:spPr>
        <p:txBody>
          <a:bodyPr/>
          <a:lstStyle/>
          <a:p>
            <a:r>
              <a:rPr lang="en-US" altLang="en-US" dirty="0"/>
              <a:t>What Are Price Controls?</a:t>
            </a:r>
          </a:p>
        </p:txBody>
      </p:sp>
      <p:sp>
        <p:nvSpPr>
          <p:cNvPr id="8195" name="Content Placeholder 2"/>
          <p:cNvSpPr>
            <a:spLocks noGrp="1"/>
          </p:cNvSpPr>
          <p:nvPr>
            <p:ph idx="1"/>
          </p:nvPr>
        </p:nvSpPr>
        <p:spPr>
          <a:xfrm>
            <a:off x="1981200" y="1712913"/>
            <a:ext cx="8229600" cy="4895850"/>
          </a:xfrm>
        </p:spPr>
        <p:txBody>
          <a:bodyPr/>
          <a:lstStyle/>
          <a:p>
            <a:pPr eaLnBrk="1" hangingPunct="1"/>
            <a:r>
              <a:rPr lang="en-US" altLang="en-US" sz="2200" dirty="0"/>
              <a:t>Price controls</a:t>
            </a:r>
          </a:p>
          <a:p>
            <a:pPr lvl="1" eaLnBrk="1" hangingPunct="1"/>
            <a:r>
              <a:rPr lang="en-US" altLang="en-US" sz="2200" dirty="0"/>
              <a:t>Attempt to set, or manipulate, prices through government involvement in the market.</a:t>
            </a:r>
          </a:p>
          <a:p>
            <a:pPr lvl="1" eaLnBrk="1" hangingPunct="1"/>
            <a:r>
              <a:rPr lang="en-US" altLang="en-US" sz="2200" dirty="0"/>
              <a:t>Meant to ease perceived burdens on the population.</a:t>
            </a:r>
          </a:p>
          <a:p>
            <a:pPr eaLnBrk="1" hangingPunct="1"/>
            <a:r>
              <a:rPr lang="en-US" altLang="en-US" sz="2200" dirty="0"/>
              <a:t>Price ceiling</a:t>
            </a:r>
          </a:p>
          <a:p>
            <a:pPr lvl="1" eaLnBrk="1" hangingPunct="1"/>
            <a:r>
              <a:rPr lang="en-US" altLang="en-US" sz="2200" dirty="0"/>
              <a:t>Legally established </a:t>
            </a:r>
            <a:r>
              <a:rPr lang="en-US" altLang="en-US" sz="2200" u="sng" dirty="0"/>
              <a:t>maximum</a:t>
            </a:r>
            <a:r>
              <a:rPr lang="en-US" altLang="en-US" sz="2200" dirty="0"/>
              <a:t> price for a good or service.</a:t>
            </a:r>
          </a:p>
          <a:p>
            <a:pPr eaLnBrk="1" hangingPunct="1"/>
            <a:r>
              <a:rPr lang="en-US" altLang="en-US" sz="2200" dirty="0"/>
              <a:t>Price floor</a:t>
            </a:r>
          </a:p>
          <a:p>
            <a:pPr lvl="1" eaLnBrk="1" hangingPunct="1"/>
            <a:r>
              <a:rPr lang="en-US" altLang="en-US" sz="2200" dirty="0"/>
              <a:t>Legally established </a:t>
            </a:r>
            <a:r>
              <a:rPr lang="en-US" altLang="en-US" sz="2200" u="sng" dirty="0"/>
              <a:t>minimum</a:t>
            </a:r>
            <a:r>
              <a:rPr lang="en-US" altLang="en-US" sz="2200" dirty="0"/>
              <a:t> price for a good or service.</a:t>
            </a:r>
          </a:p>
          <a:p>
            <a:pPr eaLnBrk="1" hangingPunct="1"/>
            <a:r>
              <a:rPr lang="en-US" altLang="en-US" sz="2200" dirty="0"/>
              <a:t>Throughout history, price controls</a:t>
            </a:r>
          </a:p>
          <a:p>
            <a:pPr lvl="1" eaLnBrk="1" hangingPunct="1"/>
            <a:r>
              <a:rPr lang="en-US" altLang="en-US" sz="2200" dirty="0"/>
              <a:t>Disrupt the normal functions of the market.</a:t>
            </a:r>
          </a:p>
          <a:p>
            <a:pPr lvl="1" eaLnBrk="1" hangingPunct="1"/>
            <a:r>
              <a:rPr lang="en-US" altLang="en-US" sz="2200" dirty="0"/>
              <a:t>Prevent the market from clearing.</a:t>
            </a:r>
          </a:p>
          <a:p>
            <a:pPr eaLnBrk="1" hangingPunct="1"/>
            <a:endParaRPr lang="en-US" altLang="en-US" sz="2800" dirty="0"/>
          </a:p>
        </p:txBody>
      </p:sp>
    </p:spTree>
    <p:extLst>
      <p:ext uri="{BB962C8B-B14F-4D97-AF65-F5344CB8AC3E}">
        <p14:creationId xmlns:p14="http://schemas.microsoft.com/office/powerpoint/2010/main" val="33633128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8195">
                                            <p:txEl>
                                              <p:pRg st="2" end="2"/>
                                            </p:txEl>
                                          </p:spTgt>
                                        </p:tgtEl>
                                        <p:attrNameLst>
                                          <p:attrName>style.visibility</p:attrName>
                                        </p:attrNameLst>
                                      </p:cBhvr>
                                      <p:to>
                                        <p:strVal val="visible"/>
                                      </p:to>
                                    </p:set>
                                    <p:animEffect transition="in" filter="barn(inVertical)">
                                      <p:cBhvr>
                                        <p:cTn id="10" dur="500"/>
                                        <p:tgtEl>
                                          <p:spTgt spid="819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8195">
                                            <p:txEl>
                                              <p:pRg st="4" end="4"/>
                                            </p:txEl>
                                          </p:spTgt>
                                        </p:tgtEl>
                                        <p:attrNameLst>
                                          <p:attrName>style.visibility</p:attrName>
                                        </p:attrNameLst>
                                      </p:cBhvr>
                                      <p:to>
                                        <p:strVal val="visible"/>
                                      </p:to>
                                    </p:set>
                                    <p:animEffect transition="in" filter="barn(inVertical)">
                                      <p:cBhvr>
                                        <p:cTn id="15" dur="500"/>
                                        <p:tgtEl>
                                          <p:spTgt spid="8195">
                                            <p:txEl>
                                              <p:pRg st="4" end="4"/>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8195">
                                            <p:txEl>
                                              <p:pRg st="6" end="6"/>
                                            </p:txEl>
                                          </p:spTgt>
                                        </p:tgtEl>
                                        <p:attrNameLst>
                                          <p:attrName>style.visibility</p:attrName>
                                        </p:attrNameLst>
                                      </p:cBhvr>
                                      <p:to>
                                        <p:strVal val="visible"/>
                                      </p:to>
                                    </p:set>
                                    <p:animEffect transition="in" filter="barn(inVertical)">
                                      <p:cBhvr>
                                        <p:cTn id="20" dur="500"/>
                                        <p:tgtEl>
                                          <p:spTgt spid="8195">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8195">
                                            <p:txEl>
                                              <p:pRg st="7" end="7"/>
                                            </p:txEl>
                                          </p:spTgt>
                                        </p:tgtEl>
                                        <p:attrNameLst>
                                          <p:attrName>style.visibility</p:attrName>
                                        </p:attrNameLst>
                                      </p:cBhvr>
                                      <p:to>
                                        <p:strVal val="visible"/>
                                      </p:to>
                                    </p:set>
                                    <p:animEffect transition="in" filter="barn(inVertical)">
                                      <p:cBhvr>
                                        <p:cTn id="25" dur="500"/>
                                        <p:tgtEl>
                                          <p:spTgt spid="8195">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8195">
                                            <p:txEl>
                                              <p:pRg st="8" end="8"/>
                                            </p:txEl>
                                          </p:spTgt>
                                        </p:tgtEl>
                                        <p:attrNameLst>
                                          <p:attrName>style.visibility</p:attrName>
                                        </p:attrNameLst>
                                      </p:cBhvr>
                                      <p:to>
                                        <p:strVal val="visible"/>
                                      </p:to>
                                    </p:set>
                                    <p:animEffect transition="in" filter="barn(inVertical)">
                                      <p:cBhvr>
                                        <p:cTn id="30" dur="500"/>
                                        <p:tgtEl>
                                          <p:spTgt spid="8195">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8195">
                                            <p:txEl>
                                              <p:pRg st="9" end="9"/>
                                            </p:txEl>
                                          </p:spTgt>
                                        </p:tgtEl>
                                        <p:attrNameLst>
                                          <p:attrName>style.visibility</p:attrName>
                                        </p:attrNameLst>
                                      </p:cBhvr>
                                      <p:to>
                                        <p:strVal val="visible"/>
                                      </p:to>
                                    </p:set>
                                    <p:animEffect transition="in" filter="barn(inVertical)">
                                      <p:cBhvr>
                                        <p:cTn id="35" dur="500"/>
                                        <p:tgtEl>
                                          <p:spTgt spid="819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p:nvPr>
        </p:nvSpPr>
        <p:spPr>
          <a:xfrm>
            <a:off x="1797050" y="9625"/>
            <a:ext cx="8229600" cy="1527175"/>
          </a:xfrm>
        </p:spPr>
        <p:txBody>
          <a:bodyPr/>
          <a:lstStyle/>
          <a:p>
            <a:r>
              <a:rPr lang="en-US" altLang="en-US" dirty="0"/>
              <a:t>Practice What You Know</a:t>
            </a:r>
          </a:p>
        </p:txBody>
      </p:sp>
      <p:sp>
        <p:nvSpPr>
          <p:cNvPr id="53251" name="Content Placeholder 2"/>
          <p:cNvSpPr>
            <a:spLocks noGrp="1"/>
          </p:cNvSpPr>
          <p:nvPr>
            <p:ph idx="1"/>
          </p:nvPr>
        </p:nvSpPr>
        <p:spPr>
          <a:xfrm>
            <a:off x="1797050" y="1712913"/>
            <a:ext cx="8870950" cy="4895850"/>
          </a:xfrm>
        </p:spPr>
        <p:txBody>
          <a:bodyPr/>
          <a:lstStyle/>
          <a:p>
            <a:pPr marL="0" indent="0">
              <a:buNone/>
            </a:pPr>
            <a:r>
              <a:rPr lang="en-US" altLang="en-US" sz="3200" dirty="0"/>
              <a:t>In the event of a binding price ceiling, what is one function that a black market serves?</a:t>
            </a:r>
          </a:p>
          <a:p>
            <a:pPr marL="971550" lvl="1" indent="-514350">
              <a:buFont typeface="Calibri" panose="020F0502020204030204" pitchFamily="34" charset="0"/>
              <a:buAutoNum type="alphaLcPeriod"/>
            </a:pPr>
            <a:r>
              <a:rPr lang="en-US" altLang="en-US" sz="2800" dirty="0"/>
              <a:t>Reduces the shortage caused by the price ceiling</a:t>
            </a:r>
          </a:p>
          <a:p>
            <a:pPr marL="971550" lvl="1" indent="-514350">
              <a:buFont typeface="Calibri" panose="020F0502020204030204" pitchFamily="34" charset="0"/>
              <a:buAutoNum type="alphaLcPeriod"/>
            </a:pPr>
            <a:r>
              <a:rPr lang="en-US" altLang="en-US" sz="2800" dirty="0"/>
              <a:t>Decreases the price even further</a:t>
            </a:r>
          </a:p>
          <a:p>
            <a:pPr marL="971550" lvl="1" indent="-514350">
              <a:buFont typeface="Calibri" panose="020F0502020204030204" pitchFamily="34" charset="0"/>
              <a:buAutoNum type="alphaLcPeriod"/>
            </a:pPr>
            <a:r>
              <a:rPr lang="en-US" altLang="en-US" sz="2800" dirty="0"/>
              <a:t>Creates a monopoly</a:t>
            </a:r>
          </a:p>
          <a:p>
            <a:pPr marL="971550" lvl="1" indent="-514350">
              <a:buFont typeface="Calibri" panose="020F0502020204030204" pitchFamily="34" charset="0"/>
              <a:buAutoNum type="alphaLcPeriod"/>
            </a:pPr>
            <a:r>
              <a:rPr lang="en-US" altLang="en-US" sz="2800" dirty="0"/>
              <a:t>Causes a surplus of the good</a:t>
            </a:r>
          </a:p>
        </p:txBody>
      </p:sp>
    </p:spTree>
    <p:extLst>
      <p:ext uri="{BB962C8B-B14F-4D97-AF65-F5344CB8AC3E}">
        <p14:creationId xmlns:p14="http://schemas.microsoft.com/office/powerpoint/2010/main" val="2569991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Title 1"/>
          <p:cNvSpPr>
            <a:spLocks noGrp="1"/>
          </p:cNvSpPr>
          <p:nvPr>
            <p:ph type="title"/>
          </p:nvPr>
        </p:nvSpPr>
        <p:spPr>
          <a:xfrm>
            <a:off x="1797051" y="0"/>
            <a:ext cx="8229600" cy="1527175"/>
          </a:xfrm>
        </p:spPr>
        <p:txBody>
          <a:bodyPr/>
          <a:lstStyle/>
          <a:p>
            <a:r>
              <a:rPr lang="en-US" altLang="en-US" dirty="0"/>
              <a:t>Practice What You Know</a:t>
            </a:r>
          </a:p>
        </p:txBody>
      </p:sp>
      <p:sp>
        <p:nvSpPr>
          <p:cNvPr id="53251" name="Content Placeholder 2"/>
          <p:cNvSpPr>
            <a:spLocks noGrp="1"/>
          </p:cNvSpPr>
          <p:nvPr>
            <p:ph idx="1"/>
          </p:nvPr>
        </p:nvSpPr>
        <p:spPr>
          <a:xfrm>
            <a:off x="1797051" y="1712913"/>
            <a:ext cx="8696325" cy="4895850"/>
          </a:xfrm>
        </p:spPr>
        <p:txBody>
          <a:bodyPr/>
          <a:lstStyle/>
          <a:p>
            <a:pPr marL="0" indent="0">
              <a:buNone/>
            </a:pPr>
            <a:r>
              <a:rPr lang="en-US" altLang="en-US" sz="3200" dirty="0"/>
              <a:t>What is one unintended consequence of rent control?</a:t>
            </a:r>
          </a:p>
          <a:p>
            <a:pPr marL="971550" lvl="1" indent="-514350">
              <a:buFont typeface="Calibri" panose="020F0502020204030204" pitchFamily="34" charset="0"/>
              <a:buAutoNum type="alphaLcPeriod"/>
            </a:pPr>
            <a:r>
              <a:rPr lang="en-US" altLang="en-US" sz="2800" dirty="0"/>
              <a:t>People in rent-controlled units will relocate more often.</a:t>
            </a:r>
          </a:p>
          <a:p>
            <a:pPr marL="971550" lvl="1" indent="-514350">
              <a:buFont typeface="Calibri" panose="020F0502020204030204" pitchFamily="34" charset="0"/>
              <a:buAutoNum type="alphaLcPeriod"/>
            </a:pPr>
            <a:r>
              <a:rPr lang="en-US" altLang="en-US" sz="2800" dirty="0"/>
              <a:t>Landlords may not maintain rental units.</a:t>
            </a:r>
          </a:p>
          <a:p>
            <a:pPr marL="971550" lvl="1" indent="-514350">
              <a:buFont typeface="Calibri" panose="020F0502020204030204" pitchFamily="34" charset="0"/>
              <a:buAutoNum type="alphaLcPeriod"/>
            </a:pPr>
            <a:r>
              <a:rPr lang="en-US" altLang="en-US" sz="2800" dirty="0"/>
              <a:t>Too many apartments will be built, creating a surplus of units.</a:t>
            </a:r>
          </a:p>
          <a:p>
            <a:pPr marL="971550" lvl="1" indent="-514350">
              <a:buFont typeface="Calibri" panose="020F0502020204030204" pitchFamily="34" charset="0"/>
              <a:buAutoNum type="alphaLcPeriod"/>
            </a:pPr>
            <a:r>
              <a:rPr lang="en-US" altLang="en-US" sz="2800" dirty="0"/>
              <a:t>People will choose not to live in big cities.</a:t>
            </a:r>
          </a:p>
        </p:txBody>
      </p:sp>
    </p:spTree>
    <p:extLst>
      <p:ext uri="{BB962C8B-B14F-4D97-AF65-F5344CB8AC3E}">
        <p14:creationId xmlns:p14="http://schemas.microsoft.com/office/powerpoint/2010/main" val="26237182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Title 1"/>
          <p:cNvSpPr>
            <a:spLocks noGrp="1"/>
          </p:cNvSpPr>
          <p:nvPr>
            <p:ph type="title"/>
          </p:nvPr>
        </p:nvSpPr>
        <p:spPr>
          <a:xfrm>
            <a:off x="1797051" y="0"/>
            <a:ext cx="8229600" cy="1527175"/>
          </a:xfrm>
        </p:spPr>
        <p:txBody>
          <a:bodyPr/>
          <a:lstStyle/>
          <a:p>
            <a:r>
              <a:rPr lang="en-US" altLang="en-US" dirty="0"/>
              <a:t>Practice What You Know</a:t>
            </a:r>
          </a:p>
        </p:txBody>
      </p:sp>
      <p:sp>
        <p:nvSpPr>
          <p:cNvPr id="53251" name="Content Placeholder 2"/>
          <p:cNvSpPr>
            <a:spLocks noGrp="1"/>
          </p:cNvSpPr>
          <p:nvPr>
            <p:ph idx="1"/>
          </p:nvPr>
        </p:nvSpPr>
        <p:spPr>
          <a:xfrm>
            <a:off x="1797051" y="1712913"/>
            <a:ext cx="8696325" cy="4895850"/>
          </a:xfrm>
        </p:spPr>
        <p:txBody>
          <a:bodyPr/>
          <a:lstStyle/>
          <a:p>
            <a:pPr marL="0" indent="0">
              <a:buNone/>
            </a:pPr>
            <a:r>
              <a:rPr lang="en-US" altLang="en-US" sz="3200" dirty="0"/>
              <a:t>Which of the following is true about labor markets?</a:t>
            </a:r>
          </a:p>
          <a:p>
            <a:pPr marL="971550" lvl="1" indent="-514350">
              <a:buFont typeface="Calibri" panose="020F0502020204030204" pitchFamily="34" charset="0"/>
              <a:buAutoNum type="alphaLcPeriod"/>
            </a:pPr>
            <a:r>
              <a:rPr lang="en-US" altLang="en-US" sz="2800" dirty="0"/>
              <a:t>The minimum wage is a price ceiling.</a:t>
            </a:r>
          </a:p>
          <a:p>
            <a:pPr marL="971550" lvl="1" indent="-514350">
              <a:buFont typeface="Calibri" panose="020F0502020204030204" pitchFamily="34" charset="0"/>
              <a:buAutoNum type="alphaLcPeriod"/>
            </a:pPr>
            <a:r>
              <a:rPr lang="en-US" altLang="en-US" sz="2800" dirty="0"/>
              <a:t>Unemployment is a labor shortage.</a:t>
            </a:r>
          </a:p>
          <a:p>
            <a:pPr marL="971550" lvl="1" indent="-514350">
              <a:buFont typeface="Calibri" panose="020F0502020204030204" pitchFamily="34" charset="0"/>
              <a:buAutoNum type="alphaLcPeriod"/>
            </a:pPr>
            <a:r>
              <a:rPr lang="en-US" altLang="en-US" sz="2800" dirty="0"/>
              <a:t>Firms supply the labor.</a:t>
            </a:r>
          </a:p>
          <a:p>
            <a:pPr marL="971550" lvl="1" indent="-514350">
              <a:buFont typeface="Calibri" panose="020F0502020204030204" pitchFamily="34" charset="0"/>
              <a:buAutoNum type="alphaLcPeriod"/>
            </a:pPr>
            <a:r>
              <a:rPr lang="en-US" altLang="en-US" sz="2800" dirty="0"/>
              <a:t>None of the above.</a:t>
            </a:r>
          </a:p>
        </p:txBody>
      </p:sp>
    </p:spTree>
    <p:extLst>
      <p:ext uri="{BB962C8B-B14F-4D97-AF65-F5344CB8AC3E}">
        <p14:creationId xmlns:p14="http://schemas.microsoft.com/office/powerpoint/2010/main" val="37283166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itle 1"/>
          <p:cNvSpPr>
            <a:spLocks noGrp="1"/>
          </p:cNvSpPr>
          <p:nvPr>
            <p:ph type="title"/>
          </p:nvPr>
        </p:nvSpPr>
        <p:spPr>
          <a:xfrm>
            <a:off x="1797051" y="0"/>
            <a:ext cx="8229600" cy="1527175"/>
          </a:xfrm>
        </p:spPr>
        <p:txBody>
          <a:bodyPr/>
          <a:lstStyle/>
          <a:p>
            <a:r>
              <a:rPr lang="en-US" altLang="en-US" dirty="0"/>
              <a:t>Practice What You Know</a:t>
            </a:r>
          </a:p>
        </p:txBody>
      </p:sp>
      <p:sp>
        <p:nvSpPr>
          <p:cNvPr id="53251" name="Content Placeholder 2"/>
          <p:cNvSpPr>
            <a:spLocks noGrp="1"/>
          </p:cNvSpPr>
          <p:nvPr>
            <p:ph idx="1"/>
          </p:nvPr>
        </p:nvSpPr>
        <p:spPr>
          <a:xfrm>
            <a:off x="1797051" y="1712913"/>
            <a:ext cx="8696325" cy="4895850"/>
          </a:xfrm>
        </p:spPr>
        <p:txBody>
          <a:bodyPr/>
          <a:lstStyle/>
          <a:p>
            <a:pPr marL="0" indent="0">
              <a:buNone/>
            </a:pPr>
            <a:r>
              <a:rPr lang="en-US" altLang="en-US" sz="3200" dirty="0"/>
              <a:t>Supply and demand generally become more elastic in the long run. This means that shortages caused by price ceilings _________ in the long run.</a:t>
            </a:r>
          </a:p>
          <a:p>
            <a:pPr marL="971550" lvl="1" indent="-514350">
              <a:buFont typeface="Calibri" panose="020F0502020204030204" pitchFamily="34" charset="0"/>
              <a:buAutoNum type="alphaLcPeriod"/>
            </a:pPr>
            <a:r>
              <a:rPr lang="en-US" altLang="en-US" sz="2800" dirty="0"/>
              <a:t>disappear completely</a:t>
            </a:r>
          </a:p>
          <a:p>
            <a:pPr marL="971550" lvl="1" indent="-514350">
              <a:buFont typeface="Calibri" panose="020F0502020204030204" pitchFamily="34" charset="0"/>
              <a:buAutoNum type="alphaLcPeriod"/>
            </a:pPr>
            <a:r>
              <a:rPr lang="en-US" altLang="en-US" sz="2800" dirty="0"/>
              <a:t>become smaller</a:t>
            </a:r>
          </a:p>
          <a:p>
            <a:pPr marL="971550" lvl="1" indent="-514350">
              <a:buFont typeface="Calibri" panose="020F0502020204030204" pitchFamily="34" charset="0"/>
              <a:buAutoNum type="alphaLcPeriod"/>
            </a:pPr>
            <a:r>
              <a:rPr lang="en-US" altLang="en-US" sz="2800" dirty="0"/>
              <a:t>become larger</a:t>
            </a:r>
          </a:p>
          <a:p>
            <a:pPr marL="971550" lvl="1" indent="-514350">
              <a:buFont typeface="Calibri" panose="020F0502020204030204" pitchFamily="34" charset="0"/>
              <a:buAutoNum type="alphaLcPeriod"/>
            </a:pPr>
            <a:r>
              <a:rPr lang="en-US" altLang="en-US" sz="2800" dirty="0"/>
              <a:t>become infinitely large</a:t>
            </a:r>
          </a:p>
        </p:txBody>
      </p:sp>
    </p:spTree>
    <p:extLst>
      <p:ext uri="{BB962C8B-B14F-4D97-AF65-F5344CB8AC3E}">
        <p14:creationId xmlns:p14="http://schemas.microsoft.com/office/powerpoint/2010/main" val="31153393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1981199" y="1"/>
            <a:ext cx="8841971" cy="1527175"/>
          </a:xfrm>
        </p:spPr>
        <p:txBody>
          <a:bodyPr/>
          <a:lstStyle/>
          <a:p>
            <a:r>
              <a:rPr lang="en-US" altLang="en-US" dirty="0"/>
              <a:t>Consumer and Producer Surplus</a:t>
            </a:r>
          </a:p>
        </p:txBody>
      </p:sp>
      <p:sp>
        <p:nvSpPr>
          <p:cNvPr id="10243" name="Content Placeholder 2"/>
          <p:cNvSpPr>
            <a:spLocks noGrp="1"/>
          </p:cNvSpPr>
          <p:nvPr>
            <p:ph idx="1"/>
          </p:nvPr>
        </p:nvSpPr>
        <p:spPr>
          <a:xfrm>
            <a:off x="1981200" y="1712913"/>
            <a:ext cx="8229600" cy="4895850"/>
          </a:xfrm>
        </p:spPr>
        <p:txBody>
          <a:bodyPr/>
          <a:lstStyle/>
          <a:p>
            <a:pPr eaLnBrk="1" hangingPunct="1"/>
            <a:r>
              <a:rPr lang="en-US" altLang="en-US" dirty="0"/>
              <a:t>Welfare economics</a:t>
            </a:r>
          </a:p>
          <a:p>
            <a:pPr lvl="1" eaLnBrk="1" hangingPunct="1"/>
            <a:r>
              <a:rPr lang="en-US" altLang="en-US" dirty="0"/>
              <a:t>The study of how the allocation of resources affects economic well-being</a:t>
            </a:r>
          </a:p>
          <a:p>
            <a:pPr lvl="1" eaLnBrk="1" hangingPunct="1"/>
            <a:r>
              <a:rPr lang="en-US" altLang="en-US" dirty="0"/>
              <a:t>Economic welfare is composed of two measures of market value:</a:t>
            </a:r>
          </a:p>
          <a:p>
            <a:pPr lvl="2" eaLnBrk="1" hangingPunct="1"/>
            <a:r>
              <a:rPr lang="en-US" altLang="en-US" sz="2800" dirty="0">
                <a:latin typeface="Cambria"/>
                <a:ea typeface="Cambria"/>
                <a:cs typeface="Cambria"/>
              </a:rPr>
              <a:t>Consumer surplus</a:t>
            </a:r>
          </a:p>
          <a:p>
            <a:pPr lvl="2" eaLnBrk="1" hangingPunct="1"/>
            <a:r>
              <a:rPr lang="en-US" altLang="en-US" sz="2800" dirty="0">
                <a:latin typeface="Cambria"/>
                <a:ea typeface="Cambria"/>
                <a:cs typeface="Cambria"/>
              </a:rPr>
              <a:t>Producer surplus</a:t>
            </a:r>
          </a:p>
        </p:txBody>
      </p:sp>
    </p:spTree>
    <p:extLst>
      <p:ext uri="{BB962C8B-B14F-4D97-AF65-F5344CB8AC3E}">
        <p14:creationId xmlns:p14="http://schemas.microsoft.com/office/powerpoint/2010/main" val="13912719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2" end="2"/>
                                            </p:txEl>
                                          </p:spTgt>
                                        </p:tgtEl>
                                        <p:attrNameLst>
                                          <p:attrName>style.visibility</p:attrName>
                                        </p:attrNameLst>
                                      </p:cBhvr>
                                      <p:to>
                                        <p:strVal val="visible"/>
                                      </p:to>
                                    </p:set>
                                    <p:animEffect transition="in" filter="barn(inVertical)">
                                      <p:cBhvr>
                                        <p:cTn id="12" dur="500"/>
                                        <p:tgtEl>
                                          <p:spTgt spid="10243">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0243">
                                            <p:txEl>
                                              <p:pRg st="3" end="3"/>
                                            </p:txEl>
                                          </p:spTgt>
                                        </p:tgtEl>
                                        <p:attrNameLst>
                                          <p:attrName>style.visibility</p:attrName>
                                        </p:attrNameLst>
                                      </p:cBhvr>
                                      <p:to>
                                        <p:strVal val="visible"/>
                                      </p:to>
                                    </p:set>
                                    <p:animEffect transition="in" filter="barn(inVertical)">
                                      <p:cBhvr>
                                        <p:cTn id="15" dur="500"/>
                                        <p:tgtEl>
                                          <p:spTgt spid="10243">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0243">
                                            <p:txEl>
                                              <p:pRg st="4" end="4"/>
                                            </p:txEl>
                                          </p:spTgt>
                                        </p:tgtEl>
                                        <p:attrNameLst>
                                          <p:attrName>style.visibility</p:attrName>
                                        </p:attrNameLst>
                                      </p:cBhvr>
                                      <p:to>
                                        <p:strVal val="visible"/>
                                      </p:to>
                                    </p:set>
                                    <p:animEffect transition="in" filter="barn(inVertical)">
                                      <p:cBhvr>
                                        <p:cTn id="18" dur="500"/>
                                        <p:tgtEl>
                                          <p:spTgt spid="1024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1981200" y="1"/>
            <a:ext cx="8229600" cy="1527175"/>
          </a:xfrm>
        </p:spPr>
        <p:txBody>
          <a:bodyPr/>
          <a:lstStyle/>
          <a:p>
            <a:r>
              <a:rPr lang="en-US" altLang="en-US" dirty="0"/>
              <a:t>Consumer Surplus</a:t>
            </a:r>
          </a:p>
        </p:txBody>
      </p:sp>
      <p:sp>
        <p:nvSpPr>
          <p:cNvPr id="19458" name="Content Placeholder 2"/>
          <p:cNvSpPr>
            <a:spLocks noGrp="1"/>
          </p:cNvSpPr>
          <p:nvPr>
            <p:ph idx="1"/>
          </p:nvPr>
        </p:nvSpPr>
        <p:spPr>
          <a:xfrm>
            <a:off x="1966913" y="4529139"/>
            <a:ext cx="8229600" cy="1900237"/>
          </a:xfrm>
        </p:spPr>
        <p:txBody>
          <a:bodyPr/>
          <a:lstStyle/>
          <a:p>
            <a:pPr eaLnBrk="1" hangingPunct="1"/>
            <a:r>
              <a:rPr lang="en-US" altLang="en-US" sz="3200" dirty="0"/>
              <a:t>Intuition of willingness to pay?</a:t>
            </a:r>
          </a:p>
          <a:p>
            <a:pPr eaLnBrk="1" hangingPunct="1"/>
            <a:r>
              <a:rPr lang="en-US" altLang="en-US" sz="3200" dirty="0"/>
              <a:t>If the actual price of the textbook is $151, which buyer(s) will purchase the book?</a:t>
            </a:r>
          </a:p>
        </p:txBody>
      </p:sp>
      <p:pic>
        <p:nvPicPr>
          <p:cNvPr id="19459" name="Picture 2" descr="TAB0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4514" y="1693864"/>
            <a:ext cx="8531225" cy="2809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0459709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8508D-31EB-82BE-711C-E43AA049087B}"/>
              </a:ext>
            </a:extLst>
          </p:cNvPr>
          <p:cNvSpPr>
            <a:spLocks noGrp="1"/>
          </p:cNvSpPr>
          <p:nvPr>
            <p:ph type="title"/>
          </p:nvPr>
        </p:nvSpPr>
        <p:spPr/>
        <p:txBody>
          <a:bodyPr/>
          <a:lstStyle/>
          <a:p>
            <a:endParaRPr lang="tr-TR"/>
          </a:p>
        </p:txBody>
      </p:sp>
      <p:sp>
        <p:nvSpPr>
          <p:cNvPr id="3" name="Content Placeholder 2">
            <a:extLst>
              <a:ext uri="{FF2B5EF4-FFF2-40B4-BE49-F238E27FC236}">
                <a16:creationId xmlns:a16="http://schemas.microsoft.com/office/drawing/2014/main" id="{2C81C497-10C7-9A3E-13AD-122B8EE0842C}"/>
              </a:ext>
            </a:extLst>
          </p:cNvPr>
          <p:cNvSpPr>
            <a:spLocks noGrp="1"/>
          </p:cNvSpPr>
          <p:nvPr>
            <p:ph idx="1"/>
          </p:nvPr>
        </p:nvSpPr>
        <p:spPr/>
        <p:txBody>
          <a:bodyPr/>
          <a:lstStyle/>
          <a:p>
            <a:endParaRPr lang="tr-TR"/>
          </a:p>
        </p:txBody>
      </p:sp>
    </p:spTree>
    <p:extLst>
      <p:ext uri="{BB962C8B-B14F-4D97-AF65-F5344CB8AC3E}">
        <p14:creationId xmlns:p14="http://schemas.microsoft.com/office/powerpoint/2010/main" val="1289258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a:xfrm>
            <a:off x="931026" y="7936"/>
            <a:ext cx="10972800" cy="723900"/>
          </a:xfrm>
        </p:spPr>
        <p:txBody>
          <a:bodyPr/>
          <a:lstStyle/>
          <a:p>
            <a:r>
              <a:rPr lang="en-US" altLang="en-US" dirty="0"/>
              <a:t>Consumer Surplus</a:t>
            </a:r>
          </a:p>
        </p:txBody>
      </p:sp>
      <p:sp>
        <p:nvSpPr>
          <p:cNvPr id="12291" name="Content Placeholder 2"/>
          <p:cNvSpPr>
            <a:spLocks noGrp="1"/>
          </p:cNvSpPr>
          <p:nvPr>
            <p:ph idx="1"/>
          </p:nvPr>
        </p:nvSpPr>
        <p:spPr>
          <a:xfrm>
            <a:off x="1981200" y="3492501"/>
            <a:ext cx="8229600" cy="2633663"/>
          </a:xfrm>
        </p:spPr>
        <p:txBody>
          <a:bodyPr/>
          <a:lstStyle/>
          <a:p>
            <a:pPr eaLnBrk="1" hangingPunct="1"/>
            <a:r>
              <a:rPr lang="en-US" altLang="en-US" sz="2800" dirty="0"/>
              <a:t>Consumer surplus</a:t>
            </a:r>
          </a:p>
          <a:p>
            <a:pPr lvl="1" eaLnBrk="1" hangingPunct="1"/>
            <a:r>
              <a:rPr lang="en-US" altLang="en-US" sz="2400" dirty="0"/>
              <a:t>Difference between </a:t>
            </a:r>
            <a:r>
              <a:rPr lang="en-US" altLang="en-US" sz="2400" i="1" dirty="0"/>
              <a:t>willingness to pay</a:t>
            </a:r>
            <a:r>
              <a:rPr lang="en-US" altLang="en-US" sz="2400" dirty="0"/>
              <a:t> for a good and the </a:t>
            </a:r>
            <a:r>
              <a:rPr lang="en-US" altLang="en-US" sz="2400" i="1" dirty="0"/>
              <a:t>price actually paid</a:t>
            </a:r>
            <a:r>
              <a:rPr lang="en-US" altLang="en-US" sz="2400" dirty="0"/>
              <a:t> to get the good</a:t>
            </a:r>
          </a:p>
          <a:p>
            <a:pPr eaLnBrk="1" hangingPunct="1"/>
            <a:r>
              <a:rPr lang="en-US" altLang="en-US" sz="2800" dirty="0"/>
              <a:t>At price = $151</a:t>
            </a:r>
          </a:p>
          <a:p>
            <a:pPr lvl="1" eaLnBrk="1" hangingPunct="1"/>
            <a:r>
              <a:rPr lang="en-US" altLang="en-US" sz="2400" dirty="0"/>
              <a:t>Only Beanie buys the book.</a:t>
            </a:r>
          </a:p>
          <a:p>
            <a:pPr lvl="2" eaLnBrk="1" hangingPunct="1"/>
            <a:r>
              <a:rPr lang="en-US" altLang="en-US" sz="2000" dirty="0">
                <a:latin typeface="Cambria"/>
              </a:rPr>
              <a:t>He gets $49 worth of </a:t>
            </a:r>
            <a:r>
              <a:rPr lang="en-US" altLang="en-US" sz="2000" b="1" dirty="0">
                <a:latin typeface="Cambria"/>
              </a:rPr>
              <a:t>consumer surplus</a:t>
            </a:r>
            <a:r>
              <a:rPr lang="en-US" altLang="en-US" sz="2000" dirty="0">
                <a:latin typeface="Cambria"/>
              </a:rPr>
              <a:t>.</a:t>
            </a:r>
          </a:p>
          <a:p>
            <a:pPr lvl="1" eaLnBrk="1" hangingPunct="1"/>
            <a:r>
              <a:rPr lang="en-US" altLang="en-US" sz="2400" dirty="0"/>
              <a:t>Why don</a:t>
            </a:r>
            <a:r>
              <a:rPr lang="en-US" altLang="ja-JP" sz="2400" dirty="0"/>
              <a:t>'t Mitch and Frank buy the book?</a:t>
            </a:r>
            <a:endParaRPr lang="en-US" altLang="en-US" sz="2400" dirty="0"/>
          </a:p>
        </p:txBody>
      </p:sp>
      <p:pic>
        <p:nvPicPr>
          <p:cNvPr id="21507" name="Picture 18"/>
          <p:cNvPicPr>
            <a:picLocks noChangeAspect="1" noChangeArrowheads="1"/>
          </p:cNvPicPr>
          <p:nvPr/>
        </p:nvPicPr>
        <p:blipFill>
          <a:blip r:embed="rId3">
            <a:extLst>
              <a:ext uri="{28A0092B-C50C-407E-A947-70E740481C1C}">
                <a14:useLocalDpi xmlns:a14="http://schemas.microsoft.com/office/drawing/2010/main" val="0"/>
              </a:ext>
            </a:extLst>
          </a:blip>
          <a:srcRect l="11423" t="11002" r="5873" b="8699"/>
          <a:stretch>
            <a:fillRect/>
          </a:stretch>
        </p:blipFill>
        <p:spPr bwMode="auto">
          <a:xfrm>
            <a:off x="6864350" y="1182688"/>
            <a:ext cx="3462338" cy="2322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508" name="Picture 2" descr="TAB06"/>
          <p:cNvPicPr>
            <a:picLocks noChangeAspect="1" noChangeArrowheads="1"/>
          </p:cNvPicPr>
          <p:nvPr/>
        </p:nvPicPr>
        <p:blipFill>
          <a:blip r:embed="rId4">
            <a:extLst>
              <a:ext uri="{28A0092B-C50C-407E-A947-70E740481C1C}">
                <a14:useLocalDpi xmlns:a14="http://schemas.microsoft.com/office/drawing/2010/main" val="0"/>
              </a:ext>
            </a:extLst>
          </a:blip>
          <a:srcRect r="23570"/>
          <a:stretch>
            <a:fillRect/>
          </a:stretch>
        </p:blipFill>
        <p:spPr bwMode="auto">
          <a:xfrm>
            <a:off x="931026" y="1030289"/>
            <a:ext cx="5742826" cy="24749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1610463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3" end="3"/>
                                            </p:txEl>
                                          </p:spTgt>
                                        </p:tgtEl>
                                        <p:attrNameLst>
                                          <p:attrName>style.visibility</p:attrName>
                                        </p:attrNameLst>
                                      </p:cBhvr>
                                      <p:to>
                                        <p:strVal val="visible"/>
                                      </p:to>
                                    </p:set>
                                    <p:animEffect transition="in" filter="barn(inVertical)">
                                      <p:cBhvr>
                                        <p:cTn id="12" dur="500"/>
                                        <p:tgtEl>
                                          <p:spTgt spid="12291">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animEffect transition="in" filter="barn(inVertical)">
                                      <p:cBhvr>
                                        <p:cTn id="15" dur="500"/>
                                        <p:tgtEl>
                                          <p:spTgt spid="12291">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2291">
                                            <p:txEl>
                                              <p:pRg st="5" end="5"/>
                                            </p:txEl>
                                          </p:spTgt>
                                        </p:tgtEl>
                                        <p:attrNameLst>
                                          <p:attrName>style.visibility</p:attrName>
                                        </p:attrNameLst>
                                      </p:cBhvr>
                                      <p:to>
                                        <p:strVal val="visible"/>
                                      </p:to>
                                    </p:set>
                                    <p:animEffect transition="in" filter="barn(inVertical)">
                                      <p:cBhvr>
                                        <p:cTn id="18" dur="500"/>
                                        <p:tgtEl>
                                          <p:spTgt spid="1229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770" name="Picture 2" descr="FIG0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1" y="1524001"/>
            <a:ext cx="8531225" cy="38147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99530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berni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90975" y="1620838"/>
            <a:ext cx="5240338" cy="1408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200.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49613" y="2346326"/>
            <a:ext cx="3371850" cy="3667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deman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997326" y="2441575"/>
            <a:ext cx="3863975" cy="3143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5604" name="Title 5"/>
          <p:cNvSpPr>
            <a:spLocks noGrp="1"/>
          </p:cNvSpPr>
          <p:nvPr>
            <p:ph type="title"/>
          </p:nvPr>
        </p:nvSpPr>
        <p:spPr>
          <a:xfrm>
            <a:off x="1981200" y="0"/>
            <a:ext cx="8229600" cy="827088"/>
          </a:xfrm>
        </p:spPr>
        <p:txBody>
          <a:bodyPr/>
          <a:lstStyle/>
          <a:p>
            <a:r>
              <a:rPr lang="en-US" altLang="en-US" sz="4000"/>
              <a:t>Consumer Surplus, Graphically</a:t>
            </a:r>
          </a:p>
        </p:txBody>
      </p:sp>
      <p:pic>
        <p:nvPicPr>
          <p:cNvPr id="25605" name="Picture 11" descr="axes_label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38501" y="1141414"/>
            <a:ext cx="5370513" cy="54689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1930852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1000"/>
                                        <p:tgtEl>
                                          <p:spTgt spid="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27438" y="1879601"/>
            <a:ext cx="5822950" cy="411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27438" y="1123950"/>
            <a:ext cx="5822950" cy="755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1507" name="Picture 1" descr="axes_label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60664" y="1103313"/>
            <a:ext cx="6689725" cy="5334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supply_deman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608389" y="1439863"/>
            <a:ext cx="5311775" cy="4356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pe.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771775" y="3816351"/>
            <a:ext cx="3289300" cy="2511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ceiling.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471738" y="1787526"/>
            <a:ext cx="6978650"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1511" name="Title 50"/>
          <p:cNvSpPr>
            <a:spLocks noGrp="1"/>
          </p:cNvSpPr>
          <p:nvPr>
            <p:ph type="title" idx="4294967295"/>
          </p:nvPr>
        </p:nvSpPr>
        <p:spPr>
          <a:xfrm>
            <a:off x="2438400" y="1"/>
            <a:ext cx="8229600" cy="728663"/>
          </a:xfrm>
        </p:spPr>
        <p:txBody>
          <a:bodyPr/>
          <a:lstStyle/>
          <a:p>
            <a:pPr algn="ctr" eaLnBrk="1" hangingPunct="1"/>
            <a:r>
              <a:rPr lang="en-US" altLang="en-US" dirty="0">
                <a:cs typeface="Cambria"/>
              </a:rPr>
              <a:t>Non-binding Price Ceiling</a:t>
            </a:r>
            <a:endParaRPr lang="en-US" altLang="en-US" dirty="0"/>
          </a:p>
        </p:txBody>
      </p:sp>
    </p:spTree>
    <p:extLst>
      <p:ext uri="{BB962C8B-B14F-4D97-AF65-F5344CB8AC3E}">
        <p14:creationId xmlns:p14="http://schemas.microsoft.com/office/powerpoint/2010/main" val="17794828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1000"/>
                                        <p:tgtEl>
                                          <p:spTgt spid="1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1000"/>
                                        <p:tgtEl>
                                          <p:spTgt spid="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1000"/>
                                        <p:tgtEl>
                                          <p:spTgt spid="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mitch.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92639" y="2530475"/>
            <a:ext cx="4752975" cy="1500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28951" y="1824039"/>
            <a:ext cx="6042025" cy="23463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36889" y="2378076"/>
            <a:ext cx="3286125" cy="3571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4" name="Picture 13" descr="deman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779838" y="2498725"/>
            <a:ext cx="3763962" cy="3030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7653" name="Title 6"/>
          <p:cNvSpPr>
            <a:spLocks noGrp="1"/>
          </p:cNvSpPr>
          <p:nvPr>
            <p:ph type="title"/>
          </p:nvPr>
        </p:nvSpPr>
        <p:spPr>
          <a:xfrm>
            <a:off x="1981200" y="0"/>
            <a:ext cx="8229600" cy="827088"/>
          </a:xfrm>
        </p:spPr>
        <p:txBody>
          <a:bodyPr/>
          <a:lstStyle/>
          <a:p>
            <a:r>
              <a:rPr lang="en-US" altLang="en-US" sz="4000"/>
              <a:t>Consumer Surplus, Graphically</a:t>
            </a:r>
          </a:p>
        </p:txBody>
      </p:sp>
      <p:pic>
        <p:nvPicPr>
          <p:cNvPr id="27654" name="Picture 3" descr="axes_label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48001" y="1200151"/>
            <a:ext cx="5199063" cy="5326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0952431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10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1000"/>
                                        <p:tgtEl>
                                          <p:spTgt spid="1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left)">
                                      <p:cBhvr>
                                        <p:cTn id="2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1981200" y="1"/>
            <a:ext cx="8229600" cy="1527175"/>
          </a:xfrm>
        </p:spPr>
        <p:txBody>
          <a:bodyPr/>
          <a:lstStyle/>
          <a:p>
            <a:r>
              <a:rPr lang="en-US" altLang="en-US" dirty="0"/>
              <a:t>Producer Surplus</a:t>
            </a:r>
          </a:p>
        </p:txBody>
      </p:sp>
      <p:sp>
        <p:nvSpPr>
          <p:cNvPr id="15363" name="Content Placeholder 2"/>
          <p:cNvSpPr>
            <a:spLocks noGrp="1"/>
          </p:cNvSpPr>
          <p:nvPr>
            <p:ph idx="1"/>
          </p:nvPr>
        </p:nvSpPr>
        <p:spPr>
          <a:xfrm>
            <a:off x="1981200" y="4049714"/>
            <a:ext cx="8229600" cy="2714625"/>
          </a:xfrm>
        </p:spPr>
        <p:txBody>
          <a:bodyPr/>
          <a:lstStyle/>
          <a:p>
            <a:pPr eaLnBrk="1" hangingPunct="1"/>
            <a:r>
              <a:rPr lang="en-US" altLang="en-US" sz="2800" dirty="0"/>
              <a:t>Willingness to sell determined by:</a:t>
            </a:r>
          </a:p>
          <a:p>
            <a:pPr lvl="1" eaLnBrk="1" hangingPunct="1"/>
            <a:r>
              <a:rPr lang="en-US" altLang="en-US" sz="2400" dirty="0"/>
              <a:t>Direct costs.</a:t>
            </a:r>
          </a:p>
          <a:p>
            <a:pPr lvl="1" eaLnBrk="1" hangingPunct="1"/>
            <a:r>
              <a:rPr lang="en-US" altLang="en-US" sz="2400" dirty="0"/>
              <a:t>Opportunity costs.</a:t>
            </a:r>
          </a:p>
          <a:p>
            <a:pPr eaLnBrk="1" hangingPunct="1"/>
            <a:r>
              <a:rPr lang="en-US" altLang="en-US" sz="2800" dirty="0"/>
              <a:t>Question:</a:t>
            </a:r>
          </a:p>
          <a:p>
            <a:pPr lvl="1" eaLnBrk="1" hangingPunct="1"/>
            <a:r>
              <a:rPr lang="en-US" altLang="en-US" sz="2400" dirty="0"/>
              <a:t>If the market price of tutoring is $25, which sellers will choose to tutor?</a:t>
            </a:r>
          </a:p>
        </p:txBody>
      </p:sp>
      <p:graphicFrame>
        <p:nvGraphicFramePr>
          <p:cNvPr id="5" name="Table 4"/>
          <p:cNvGraphicFramePr>
            <a:graphicFrameLocks noGrp="1"/>
          </p:cNvGraphicFramePr>
          <p:nvPr>
            <p:extLst>
              <p:ext uri="{D42A27DB-BD31-4B8C-83A1-F6EECF244321}">
                <p14:modId xmlns:p14="http://schemas.microsoft.com/office/powerpoint/2010/main" val="2443813328"/>
              </p:ext>
            </p:extLst>
          </p:nvPr>
        </p:nvGraphicFramePr>
        <p:xfrm>
          <a:off x="4409034" y="1733550"/>
          <a:ext cx="5859463" cy="2144714"/>
        </p:xfrm>
        <a:graphic>
          <a:graphicData uri="http://schemas.openxmlformats.org/drawingml/2006/table">
            <a:tbl>
              <a:tblPr/>
              <a:tblGrid>
                <a:gridCol w="2930525">
                  <a:extLst>
                    <a:ext uri="{9D8B030D-6E8A-4147-A177-3AD203B41FA5}">
                      <a16:colId xmlns:a16="http://schemas.microsoft.com/office/drawing/2014/main" val="20000"/>
                    </a:ext>
                  </a:extLst>
                </a:gridCol>
                <a:gridCol w="2928938">
                  <a:extLst>
                    <a:ext uri="{9D8B030D-6E8A-4147-A177-3AD203B41FA5}">
                      <a16:colId xmlns:a16="http://schemas.microsoft.com/office/drawing/2014/main" val="20001"/>
                    </a:ext>
                  </a:extLst>
                </a:gridCol>
              </a:tblGrid>
              <a:tr h="854075">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a:ea typeface="MS PGothic" charset="0"/>
                          <a:cs typeface="MS PGothic" charset="0"/>
                        </a:rPr>
                        <a:t>Seller</a:t>
                      </a:r>
                      <a:endParaRPr kumimoji="0" lang="en-US" sz="2400" b="0" i="0" u="none" strike="noStrike" cap="none" normalizeH="0" baseline="0" dirty="0">
                        <a:ln>
                          <a:noFill/>
                        </a:ln>
                        <a:solidFill>
                          <a:schemeClr val="tx1"/>
                        </a:solidFill>
                        <a:effectLst/>
                        <a:latin typeface="Cambria"/>
                        <a:ea typeface="MS PGothic" charset="0"/>
                        <a:cs typeface="MS PGothic" charset="0"/>
                      </a:endParaRPr>
                    </a:p>
                  </a:txBody>
                  <a:tcPr marL="68576" marR="68576" marT="0" marB="0" anchor="ct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a:ea typeface="MS PGothic" charset="0"/>
                          <a:cs typeface="MS PGothic" charset="0"/>
                        </a:rPr>
                        <a:t>Willingness to sell tutoring services</a:t>
                      </a:r>
                      <a:endParaRPr kumimoji="0" lang="en-US" sz="2400" b="0" i="0" u="none" strike="noStrike" cap="none" normalizeH="0" baseline="0" dirty="0">
                        <a:ln>
                          <a:noFill/>
                        </a:ln>
                        <a:solidFill>
                          <a:schemeClr val="tx1"/>
                        </a:solidFill>
                        <a:effectLst/>
                        <a:latin typeface="Cambria"/>
                        <a:ea typeface="MS PGothic" charset="0"/>
                        <a:cs typeface="MS PGothic" charset="0"/>
                      </a:endParaRPr>
                    </a:p>
                  </a:txBody>
                  <a:tcPr marL="68576" marR="68576" marT="0" marB="0" anchor="ct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02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Beanie</a:t>
                      </a:r>
                    </a:p>
                  </a:txBody>
                  <a:tcPr marL="68576" marR="68576" marT="0" marB="0" anchor="ct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$30 / hour</a:t>
                      </a:r>
                    </a:p>
                  </a:txBody>
                  <a:tcPr marL="68576" marR="68576" marT="0" marB="0" anchor="ct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4302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Mitch</a:t>
                      </a:r>
                    </a:p>
                  </a:txBody>
                  <a:tcPr marL="68576" marR="68576" marT="0" marB="0" anchor="ctr" horzOverflow="overflow">
                    <a:lnL w="12700" cap="flat" cmpd="sng" algn="ctr">
                      <a:solidFill>
                        <a:schemeClr val="tx1"/>
                      </a:solidFill>
                      <a:prstDash val="solid"/>
                      <a:round/>
                      <a:headEnd type="none" w="med" len="med"/>
                      <a:tailEnd type="none" w="med" len="med"/>
                    </a:lnL>
                    <a:lnR>
                      <a:noFill/>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$20 / hour</a:t>
                      </a:r>
                    </a:p>
                  </a:txBody>
                  <a:tcPr marL="68576" marR="68576" marT="0" marB="0" anchor="ct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4302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Frank</a:t>
                      </a:r>
                    </a:p>
                  </a:txBody>
                  <a:tcPr marL="68576" marR="68576" marT="0" marB="0" anchor="ctr"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$10 / hour</a:t>
                      </a:r>
                    </a:p>
                  </a:txBody>
                  <a:tcPr marL="68576" marR="68576" marT="0" marB="0" anchor="ctr"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pic>
        <p:nvPicPr>
          <p:cNvPr id="29713" name="Picture 19" descr="I:\DirkTextbookN\Jpegs(All)\VOLUME_1_MICRO_Class-test\05_PRINECO_CH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7689" y="1661347"/>
            <a:ext cx="1965614" cy="23740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49113442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5363">
                                            <p:txEl>
                                              <p:pRg st="4" end="4"/>
                                            </p:txEl>
                                          </p:spTgt>
                                        </p:tgtEl>
                                        <p:attrNameLst>
                                          <p:attrName>style.visibility</p:attrName>
                                        </p:attrNameLst>
                                      </p:cBhvr>
                                      <p:to>
                                        <p:strVal val="visible"/>
                                      </p:to>
                                    </p:set>
                                    <p:animEffect transition="in" filter="barn(inVertical)">
                                      <p:cBhvr>
                                        <p:cTn id="15" dur="500"/>
                                        <p:tgtEl>
                                          <p:spTgt spid="1536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1981200" y="7936"/>
            <a:ext cx="10379825" cy="723900"/>
          </a:xfrm>
        </p:spPr>
        <p:txBody>
          <a:bodyPr/>
          <a:lstStyle/>
          <a:p>
            <a:r>
              <a:rPr lang="en-US" altLang="en-US" dirty="0"/>
              <a:t>Producer Surplus</a:t>
            </a:r>
          </a:p>
        </p:txBody>
      </p:sp>
      <p:sp>
        <p:nvSpPr>
          <p:cNvPr id="16387" name="Content Placeholder 2"/>
          <p:cNvSpPr>
            <a:spLocks noGrp="1"/>
          </p:cNvSpPr>
          <p:nvPr>
            <p:ph idx="1"/>
          </p:nvPr>
        </p:nvSpPr>
        <p:spPr>
          <a:xfrm>
            <a:off x="1981200" y="3022601"/>
            <a:ext cx="8229600" cy="3103563"/>
          </a:xfrm>
        </p:spPr>
        <p:txBody>
          <a:bodyPr/>
          <a:lstStyle/>
          <a:p>
            <a:pPr eaLnBrk="1" hangingPunct="1"/>
            <a:r>
              <a:rPr lang="en-US" altLang="en-US" sz="2800" dirty="0"/>
              <a:t>Producer surplus</a:t>
            </a:r>
          </a:p>
          <a:p>
            <a:pPr lvl="1" eaLnBrk="1" hangingPunct="1"/>
            <a:r>
              <a:rPr lang="en-US" altLang="en-US" sz="2400" dirty="0"/>
              <a:t>Difference between </a:t>
            </a:r>
            <a:r>
              <a:rPr lang="en-US" altLang="en-US" sz="2400" i="1" dirty="0"/>
              <a:t>willingness to sell </a:t>
            </a:r>
            <a:r>
              <a:rPr lang="en-US" altLang="en-US" sz="2400" dirty="0"/>
              <a:t>a good and the </a:t>
            </a:r>
            <a:r>
              <a:rPr lang="en-US" altLang="en-US" sz="2400" i="1" dirty="0"/>
              <a:t>price actually received </a:t>
            </a:r>
            <a:r>
              <a:rPr lang="en-US" altLang="en-US" sz="2400" dirty="0"/>
              <a:t>for that good</a:t>
            </a:r>
          </a:p>
          <a:p>
            <a:pPr eaLnBrk="1" hangingPunct="1"/>
            <a:r>
              <a:rPr lang="en-US" altLang="en-US" sz="2800" dirty="0"/>
              <a:t>At price = $25</a:t>
            </a:r>
          </a:p>
          <a:p>
            <a:pPr lvl="1" eaLnBrk="1" hangingPunct="1"/>
            <a:r>
              <a:rPr lang="en-US" altLang="en-US" sz="2400" dirty="0"/>
              <a:t>Mitch and Frank decide to tutor.</a:t>
            </a:r>
          </a:p>
          <a:p>
            <a:pPr lvl="2" eaLnBrk="1" hangingPunct="1"/>
            <a:r>
              <a:rPr lang="en-US" altLang="en-US" sz="2000" dirty="0">
                <a:latin typeface="Cambria"/>
              </a:rPr>
              <a:t>Frank gets $15 worth of </a:t>
            </a:r>
            <a:r>
              <a:rPr lang="en-US" altLang="en-US" sz="2000" b="1" dirty="0">
                <a:latin typeface="Cambria"/>
              </a:rPr>
              <a:t>producer surplus</a:t>
            </a:r>
            <a:r>
              <a:rPr lang="en-US" altLang="en-US" sz="2000" dirty="0">
                <a:latin typeface="Cambria"/>
              </a:rPr>
              <a:t> per hour.</a:t>
            </a:r>
          </a:p>
          <a:p>
            <a:pPr lvl="2" eaLnBrk="1" hangingPunct="1"/>
            <a:r>
              <a:rPr lang="en-US" altLang="en-US" sz="2000" dirty="0">
                <a:latin typeface="Cambria"/>
              </a:rPr>
              <a:t>Mitch gets $5 worth of </a:t>
            </a:r>
            <a:r>
              <a:rPr lang="en-US" altLang="en-US" sz="2000" b="1" dirty="0">
                <a:latin typeface="Cambria"/>
              </a:rPr>
              <a:t>producer surplus</a:t>
            </a:r>
            <a:r>
              <a:rPr lang="en-US" altLang="en-US" sz="2000" dirty="0">
                <a:latin typeface="Cambria"/>
              </a:rPr>
              <a:t> per hour.</a:t>
            </a:r>
          </a:p>
          <a:p>
            <a:pPr lvl="1" eaLnBrk="1" hangingPunct="1"/>
            <a:r>
              <a:rPr lang="en-US" altLang="en-US" sz="2400" dirty="0"/>
              <a:t>Why doesn'</a:t>
            </a:r>
            <a:r>
              <a:rPr lang="en-US" altLang="ja-JP" sz="2400" dirty="0"/>
              <a:t>t Beanie tutor?</a:t>
            </a:r>
            <a:endParaRPr lang="en-US" altLang="en-US" sz="2400" dirty="0"/>
          </a:p>
        </p:txBody>
      </p:sp>
      <p:graphicFrame>
        <p:nvGraphicFramePr>
          <p:cNvPr id="4" name="Table 3"/>
          <p:cNvGraphicFramePr>
            <a:graphicFrameLocks noGrp="1"/>
          </p:cNvGraphicFramePr>
          <p:nvPr/>
        </p:nvGraphicFramePr>
        <p:xfrm>
          <a:off x="3544888" y="927100"/>
          <a:ext cx="5205412" cy="2022474"/>
        </p:xfrm>
        <a:graphic>
          <a:graphicData uri="http://schemas.openxmlformats.org/drawingml/2006/table">
            <a:tbl>
              <a:tblPr/>
              <a:tblGrid>
                <a:gridCol w="2230437">
                  <a:extLst>
                    <a:ext uri="{9D8B030D-6E8A-4147-A177-3AD203B41FA5}">
                      <a16:colId xmlns:a16="http://schemas.microsoft.com/office/drawing/2014/main" val="20000"/>
                    </a:ext>
                  </a:extLst>
                </a:gridCol>
                <a:gridCol w="2974975">
                  <a:extLst>
                    <a:ext uri="{9D8B030D-6E8A-4147-A177-3AD203B41FA5}">
                      <a16:colId xmlns:a16="http://schemas.microsoft.com/office/drawing/2014/main" val="20001"/>
                    </a:ext>
                  </a:extLst>
                </a:gridCol>
              </a:tblGrid>
              <a:tr h="731634">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a:ea typeface="MS PGothic" charset="0"/>
                          <a:cs typeface="MS PGothic" charset="0"/>
                        </a:rPr>
                        <a:t>Seller</a:t>
                      </a:r>
                      <a:endParaRPr kumimoji="0" lang="en-US" sz="2400" b="0" i="0" u="none" strike="noStrike" cap="none" normalizeH="0" baseline="0" dirty="0">
                        <a:ln>
                          <a:noFill/>
                        </a:ln>
                        <a:solidFill>
                          <a:schemeClr val="tx1"/>
                        </a:solidFill>
                        <a:effectLst/>
                        <a:latin typeface="Cambria"/>
                        <a:ea typeface="MS PGothic" charset="0"/>
                        <a:cs typeface="MS PGothic" charset="0"/>
                      </a:endParaRPr>
                    </a:p>
                  </a:txBody>
                  <a:tcPr marL="68564" marR="68564" marT="0" marB="0" anchor="ct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dirty="0">
                          <a:ln>
                            <a:noFill/>
                          </a:ln>
                          <a:solidFill>
                            <a:schemeClr val="tx1"/>
                          </a:solidFill>
                          <a:effectLst/>
                          <a:latin typeface="Cambria"/>
                          <a:ea typeface="MS PGothic" charset="0"/>
                          <a:cs typeface="MS PGothic" charset="0"/>
                        </a:rPr>
                        <a:t>Willingness to sell tutoring services</a:t>
                      </a:r>
                      <a:endParaRPr kumimoji="0" lang="en-US" sz="2400" b="0" i="0" u="none" strike="noStrike" cap="none" normalizeH="0" baseline="0" dirty="0">
                        <a:ln>
                          <a:noFill/>
                        </a:ln>
                        <a:solidFill>
                          <a:schemeClr val="tx1"/>
                        </a:solidFill>
                        <a:effectLst/>
                        <a:latin typeface="Cambria"/>
                        <a:ea typeface="MS PGothic" charset="0"/>
                        <a:cs typeface="MS PGothic" charset="0"/>
                      </a:endParaRPr>
                    </a:p>
                  </a:txBody>
                  <a:tcPr marL="68564" marR="68564" marT="0" marB="0" anchor="ct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028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Beanie</a:t>
                      </a:r>
                    </a:p>
                  </a:txBody>
                  <a:tcPr marL="68564" marR="68564" marT="0" marB="0" anchor="ctr"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$30 / hour</a:t>
                      </a:r>
                    </a:p>
                  </a:txBody>
                  <a:tcPr marL="68564" marR="68564" marT="0" marB="0" anchor="ctr"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43028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Mitch</a:t>
                      </a:r>
                    </a:p>
                  </a:txBody>
                  <a:tcPr marL="68564" marR="68564" marT="0" marB="0" anchor="ctr" horzOverflow="overflow">
                    <a:lnL w="12700" cap="flat" cmpd="sng" algn="ctr">
                      <a:solidFill>
                        <a:schemeClr val="tx1"/>
                      </a:solidFill>
                      <a:prstDash val="solid"/>
                      <a:round/>
                      <a:headEnd type="none" w="med" len="med"/>
                      <a:tailEnd type="none" w="med" len="med"/>
                    </a:lnL>
                    <a:lnR>
                      <a:noFill/>
                    </a:lnR>
                    <a:lnT>
                      <a:noFill/>
                    </a:lnT>
                    <a:lnB>
                      <a:noFill/>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$20 / hour</a:t>
                      </a:r>
                    </a:p>
                  </a:txBody>
                  <a:tcPr marL="68564" marR="68564" marT="0" marB="0" anchor="ctr" horzOverflow="overflow">
                    <a:lnL>
                      <a:noFill/>
                    </a:lnL>
                    <a:lnR w="12700" cap="flat" cmpd="sng" algn="ctr">
                      <a:solidFill>
                        <a:schemeClr val="tx1"/>
                      </a:solidFill>
                      <a:prstDash val="solid"/>
                      <a:round/>
                      <a:headEnd type="none" w="med" len="med"/>
                      <a:tailEnd type="none" w="med" len="med"/>
                    </a:lnR>
                    <a:lnT>
                      <a:noFill/>
                    </a:lnT>
                    <a:lnB>
                      <a:noFill/>
                    </a:lnB>
                    <a:lnTlToBr>
                      <a:noFill/>
                    </a:lnTlToBr>
                    <a:lnBlToTr>
                      <a:noFill/>
                    </a:lnBlToTr>
                    <a:noFill/>
                  </a:tcPr>
                </a:tc>
                <a:extLst>
                  <a:ext uri="{0D108BD9-81ED-4DB2-BD59-A6C34878D82A}">
                    <a16:rowId xmlns:a16="http://schemas.microsoft.com/office/drawing/2014/main" val="10002"/>
                  </a:ext>
                </a:extLst>
              </a:tr>
              <a:tr h="43028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Frank</a:t>
                      </a:r>
                    </a:p>
                  </a:txBody>
                  <a:tcPr marL="68564" marR="68564" marT="0" marB="0" anchor="ctr"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Cambria"/>
                          <a:ea typeface="MS PGothic" charset="0"/>
                          <a:cs typeface="MS PGothic" charset="0"/>
                        </a:rPr>
                        <a:t>$10 / hour</a:t>
                      </a:r>
                    </a:p>
                  </a:txBody>
                  <a:tcPr marL="68564" marR="68564" marT="0" marB="0" anchor="ctr"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7742479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animEffect transition="in" filter="barn(inVertical)">
                                      <p:cBhvr>
                                        <p:cTn id="7" dur="500"/>
                                        <p:tgtEl>
                                          <p:spTgt spid="1638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6387">
                                            <p:txEl>
                                              <p:pRg st="3" end="3"/>
                                            </p:txEl>
                                          </p:spTgt>
                                        </p:tgtEl>
                                        <p:attrNameLst>
                                          <p:attrName>style.visibility</p:attrName>
                                        </p:attrNameLst>
                                      </p:cBhvr>
                                      <p:to>
                                        <p:strVal val="visible"/>
                                      </p:to>
                                    </p:set>
                                    <p:animEffect transition="in" filter="barn(inVertical)">
                                      <p:cBhvr>
                                        <p:cTn id="12" dur="500"/>
                                        <p:tgtEl>
                                          <p:spTgt spid="16387">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6387">
                                            <p:txEl>
                                              <p:pRg st="4" end="4"/>
                                            </p:txEl>
                                          </p:spTgt>
                                        </p:tgtEl>
                                        <p:attrNameLst>
                                          <p:attrName>style.visibility</p:attrName>
                                        </p:attrNameLst>
                                      </p:cBhvr>
                                      <p:to>
                                        <p:strVal val="visible"/>
                                      </p:to>
                                    </p:set>
                                    <p:animEffect transition="in" filter="barn(inVertical)">
                                      <p:cBhvr>
                                        <p:cTn id="15" dur="500"/>
                                        <p:tgtEl>
                                          <p:spTgt spid="1638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6387">
                                            <p:txEl>
                                              <p:pRg st="5" end="5"/>
                                            </p:txEl>
                                          </p:spTgt>
                                        </p:tgtEl>
                                        <p:attrNameLst>
                                          <p:attrName>style.visibility</p:attrName>
                                        </p:attrNameLst>
                                      </p:cBhvr>
                                      <p:to>
                                        <p:strVal val="visible"/>
                                      </p:to>
                                    </p:set>
                                    <p:animEffect transition="in" filter="barn(inVertical)">
                                      <p:cBhvr>
                                        <p:cTn id="18" dur="500"/>
                                        <p:tgtEl>
                                          <p:spTgt spid="16387">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6387">
                                            <p:txEl>
                                              <p:pRg st="6" end="6"/>
                                            </p:txEl>
                                          </p:spTgt>
                                        </p:tgtEl>
                                        <p:attrNameLst>
                                          <p:attrName>style.visibility</p:attrName>
                                        </p:attrNameLst>
                                      </p:cBhvr>
                                      <p:to>
                                        <p:strVal val="visible"/>
                                      </p:to>
                                    </p:set>
                                    <p:animEffect transition="in" filter="barn(inVertical)">
                                      <p:cBhvr>
                                        <p:cTn id="21" dur="500"/>
                                        <p:tgtEl>
                                          <p:spTgt spid="1638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eani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8314" y="2782889"/>
            <a:ext cx="7659687" cy="1647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87675" y="4770439"/>
            <a:ext cx="6561138" cy="1616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mitch.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87676" y="3768725"/>
            <a:ext cx="7077075" cy="26177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supply.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84575" y="1679576"/>
            <a:ext cx="4008438" cy="4265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3797" name="Title 22"/>
          <p:cNvSpPr>
            <a:spLocks noGrp="1"/>
          </p:cNvSpPr>
          <p:nvPr>
            <p:ph type="title"/>
          </p:nvPr>
        </p:nvSpPr>
        <p:spPr>
          <a:xfrm>
            <a:off x="1981200" y="1"/>
            <a:ext cx="8229600" cy="1527175"/>
          </a:xfrm>
        </p:spPr>
        <p:txBody>
          <a:bodyPr/>
          <a:lstStyle/>
          <a:p>
            <a:pPr algn="ctr" eaLnBrk="1" hangingPunct="1"/>
            <a:r>
              <a:rPr lang="en-US" altLang="en-US" dirty="0"/>
              <a:t>Using Supply to Illustrate Producer Surplus</a:t>
            </a:r>
          </a:p>
        </p:txBody>
      </p:sp>
      <p:pic>
        <p:nvPicPr>
          <p:cNvPr id="33798" name="Picture 1" descr="axes_label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30438" y="1627188"/>
            <a:ext cx="7497762" cy="49450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92960303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1000"/>
                                        <p:tgtEl>
                                          <p:spTgt spid="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1000"/>
                                        <p:tgtEl>
                                          <p:spTgt spid="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1000"/>
                                        <p:tgtEl>
                                          <p:spTgt spid="1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left)">
                                      <p:cBhvr>
                                        <p:cTn id="22"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supply.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06838" y="2089151"/>
            <a:ext cx="3344862" cy="3598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frank.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06839" y="4113213"/>
            <a:ext cx="4556125" cy="1211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200.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319463" y="2509838"/>
            <a:ext cx="3122612" cy="3567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5844" name="Title 5"/>
          <p:cNvSpPr>
            <a:spLocks noGrp="1"/>
          </p:cNvSpPr>
          <p:nvPr>
            <p:ph type="title"/>
          </p:nvPr>
        </p:nvSpPr>
        <p:spPr>
          <a:xfrm>
            <a:off x="1981200" y="0"/>
            <a:ext cx="8229600" cy="827088"/>
          </a:xfrm>
        </p:spPr>
        <p:txBody>
          <a:bodyPr/>
          <a:lstStyle/>
          <a:p>
            <a:pPr algn="ctr"/>
            <a:r>
              <a:rPr lang="en-US" altLang="en-US" sz="4000" dirty="0"/>
              <a:t>Producer Surplus: Graphically</a:t>
            </a:r>
          </a:p>
        </p:txBody>
      </p:sp>
      <p:pic>
        <p:nvPicPr>
          <p:cNvPr id="35845" name="Picture 2" descr="axes_label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76525" y="1335088"/>
            <a:ext cx="5702300" cy="5321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48194269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1000"/>
                                        <p:tgtEl>
                                          <p:spTgt spid="1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10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supply.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13214" y="1911351"/>
            <a:ext cx="3419475" cy="3679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frank.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82976" y="2824164"/>
            <a:ext cx="5503863" cy="2409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mitch.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32364" y="2990851"/>
            <a:ext cx="4460875" cy="1693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30.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462338" y="2343150"/>
            <a:ext cx="3224212" cy="3646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7893" name="Title 6"/>
          <p:cNvSpPr>
            <a:spLocks noGrp="1"/>
          </p:cNvSpPr>
          <p:nvPr>
            <p:ph type="title"/>
          </p:nvPr>
        </p:nvSpPr>
        <p:spPr>
          <a:xfrm>
            <a:off x="1981200" y="0"/>
            <a:ext cx="8229600" cy="827088"/>
          </a:xfrm>
        </p:spPr>
        <p:txBody>
          <a:bodyPr/>
          <a:lstStyle/>
          <a:p>
            <a:pPr algn="ctr"/>
            <a:r>
              <a:rPr lang="en-US" altLang="en-US" sz="4000" dirty="0"/>
              <a:t>Producer Surplus: Graphically</a:t>
            </a:r>
          </a:p>
        </p:txBody>
      </p:sp>
      <p:pic>
        <p:nvPicPr>
          <p:cNvPr id="37894" name="Picture 2" descr="axes_label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846388" y="1165226"/>
            <a:ext cx="5829300" cy="5438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310426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1000"/>
                                        <p:tgtEl>
                                          <p:spTgt spid="1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10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a:xfrm>
            <a:off x="609600" y="1"/>
            <a:ext cx="10972800" cy="1527175"/>
          </a:xfrm>
        </p:spPr>
        <p:txBody>
          <a:bodyPr/>
          <a:lstStyle/>
          <a:p>
            <a:r>
              <a:rPr lang="en-US" dirty="0">
                <a:ea typeface="MS PGothic" charset="0"/>
              </a:rPr>
              <a:t>Economics in </a:t>
            </a:r>
            <a:r>
              <a:rPr lang="en-US" i="1" dirty="0">
                <a:ea typeface="MS PGothic" charset="0"/>
              </a:rPr>
              <a:t>Bourne Identity</a:t>
            </a:r>
          </a:p>
        </p:txBody>
      </p:sp>
      <p:sp>
        <p:nvSpPr>
          <p:cNvPr id="39938" name="Content Placeholder 2"/>
          <p:cNvSpPr>
            <a:spLocks noGrp="1"/>
          </p:cNvSpPr>
          <p:nvPr>
            <p:ph idx="1"/>
          </p:nvPr>
        </p:nvSpPr>
        <p:spPr>
          <a:xfrm>
            <a:off x="609600" y="1712914"/>
            <a:ext cx="10972800" cy="2351087"/>
          </a:xfrm>
        </p:spPr>
        <p:txBody>
          <a:bodyPr/>
          <a:lstStyle/>
          <a:p>
            <a:r>
              <a:rPr lang="en-US" dirty="0">
                <a:ea typeface="MS PGothic" charset="0"/>
              </a:rPr>
              <a:t>"Bourne Identity"</a:t>
            </a:r>
          </a:p>
          <a:p>
            <a:pPr lvl="1"/>
            <a:r>
              <a:rPr lang="en-US" dirty="0">
                <a:ea typeface="MS PGothic" charset="0"/>
              </a:rPr>
              <a:t>How much money would you want for driving a stranger to Paris?</a:t>
            </a:r>
          </a:p>
        </p:txBody>
      </p:sp>
      <p:pic>
        <p:nvPicPr>
          <p:cNvPr id="3993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7" y="4718050"/>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3441573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a:xfrm>
            <a:off x="609600" y="1"/>
            <a:ext cx="10972800" cy="1527175"/>
          </a:xfrm>
        </p:spPr>
        <p:txBody>
          <a:bodyPr/>
          <a:lstStyle/>
          <a:p>
            <a:r>
              <a:rPr lang="en-US" dirty="0">
                <a:ea typeface="MS PGothic" charset="0"/>
              </a:rPr>
              <a:t>Economics in </a:t>
            </a:r>
            <a:r>
              <a:rPr lang="en-US" i="1" dirty="0">
                <a:ea typeface="MS PGothic" charset="0"/>
              </a:rPr>
              <a:t>Just Go With It</a:t>
            </a:r>
          </a:p>
        </p:txBody>
      </p:sp>
      <p:sp>
        <p:nvSpPr>
          <p:cNvPr id="39938" name="Content Placeholder 2"/>
          <p:cNvSpPr>
            <a:spLocks noGrp="1"/>
          </p:cNvSpPr>
          <p:nvPr>
            <p:ph idx="1"/>
          </p:nvPr>
        </p:nvSpPr>
        <p:spPr>
          <a:xfrm>
            <a:off x="609600" y="1712914"/>
            <a:ext cx="10972800" cy="2351087"/>
          </a:xfrm>
        </p:spPr>
        <p:txBody>
          <a:bodyPr/>
          <a:lstStyle/>
          <a:p>
            <a:r>
              <a:rPr lang="en-US" dirty="0">
                <a:ea typeface="MS PGothic" charset="0"/>
              </a:rPr>
              <a:t>"Just Go With It"</a:t>
            </a:r>
          </a:p>
          <a:p>
            <a:pPr lvl="1"/>
            <a:r>
              <a:rPr lang="en-US" dirty="0">
                <a:ea typeface="MS PGothic" charset="0"/>
              </a:rPr>
              <a:t>This clip illustrates willingness to buy, willingness to sell, consumer surplus, and producer surplus.</a:t>
            </a:r>
          </a:p>
        </p:txBody>
      </p:sp>
      <p:pic>
        <p:nvPicPr>
          <p:cNvPr id="3993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5063067" y="4718050"/>
            <a:ext cx="2065867"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40106184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p:cNvSpPr>
          <p:nvPr>
            <p:ph type="title"/>
          </p:nvPr>
        </p:nvSpPr>
        <p:spPr/>
        <p:txBody>
          <a:bodyPr/>
          <a:lstStyle/>
          <a:p>
            <a:r>
              <a:rPr lang="en-US" altLang="en-US" dirty="0"/>
              <a:t>Consumer and Producer Surplus</a:t>
            </a:r>
          </a:p>
        </p:txBody>
      </p:sp>
      <p:sp>
        <p:nvSpPr>
          <p:cNvPr id="20483" name="Content Placeholder 2"/>
          <p:cNvSpPr>
            <a:spLocks noGrp="1"/>
          </p:cNvSpPr>
          <p:nvPr>
            <p:ph idx="1"/>
          </p:nvPr>
        </p:nvSpPr>
        <p:spPr/>
        <p:txBody>
          <a:bodyPr/>
          <a:lstStyle/>
          <a:p>
            <a:pPr eaLnBrk="1" hangingPunct="1"/>
            <a:r>
              <a:rPr lang="en-US" altLang="en-US" sz="2800"/>
              <a:t>Consumer surplus graphically:</a:t>
            </a:r>
          </a:p>
          <a:p>
            <a:pPr lvl="1" eaLnBrk="1" hangingPunct="1"/>
            <a:r>
              <a:rPr lang="en-US" altLang="en-US" sz="2400"/>
              <a:t>The height of the demand curve is our </a:t>
            </a:r>
            <a:r>
              <a:rPr lang="en-US" altLang="en-US" sz="2400" u="sng"/>
              <a:t>maximum</a:t>
            </a:r>
            <a:r>
              <a:rPr lang="en-US" altLang="en-US" sz="2400"/>
              <a:t> willingness to pay for that unit of the good.</a:t>
            </a:r>
          </a:p>
          <a:p>
            <a:pPr lvl="1" eaLnBrk="1" hangingPunct="1"/>
            <a:r>
              <a:rPr lang="en-US" altLang="en-US" sz="2400"/>
              <a:t>Consumer surplus is the area below the demand curve and above the price, </a:t>
            </a:r>
            <a:r>
              <a:rPr lang="en-US" altLang="en-US" sz="2400" u="sng"/>
              <a:t>for all units purchased</a:t>
            </a:r>
            <a:r>
              <a:rPr lang="en-US" altLang="en-US" sz="2400"/>
              <a:t>.</a:t>
            </a:r>
          </a:p>
          <a:p>
            <a:pPr eaLnBrk="1" hangingPunct="1"/>
            <a:r>
              <a:rPr lang="en-US" altLang="en-US" sz="2800"/>
              <a:t>Important concept:</a:t>
            </a:r>
          </a:p>
          <a:p>
            <a:pPr lvl="1" eaLnBrk="1" hangingPunct="1"/>
            <a:r>
              <a:rPr lang="en-US" altLang="en-US" sz="2400"/>
              <a:t>You can only get consumer surplus on units that you actually buy!</a:t>
            </a:r>
          </a:p>
          <a:p>
            <a:pPr lvl="1" eaLnBrk="1" hangingPunct="1"/>
            <a:r>
              <a:rPr lang="en-US" altLang="en-US" sz="2400"/>
              <a:t>CS is NOT the entire area under the demand curve.</a:t>
            </a:r>
          </a:p>
        </p:txBody>
      </p:sp>
    </p:spTree>
    <p:extLst>
      <p:ext uri="{BB962C8B-B14F-4D97-AF65-F5344CB8AC3E}">
        <p14:creationId xmlns:p14="http://schemas.microsoft.com/office/powerpoint/2010/main" val="13585381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0483">
                                            <p:txEl>
                                              <p:pRg st="1" end="1"/>
                                            </p:txEl>
                                          </p:spTgt>
                                        </p:tgtEl>
                                        <p:attrNameLst>
                                          <p:attrName>style.visibility</p:attrName>
                                        </p:attrNameLst>
                                      </p:cBhvr>
                                      <p:to>
                                        <p:strVal val="visible"/>
                                      </p:to>
                                    </p:set>
                                    <p:animEffect transition="in" filter="barn(inVertical)">
                                      <p:cBhvr>
                                        <p:cTn id="7" dur="500"/>
                                        <p:tgtEl>
                                          <p:spTgt spid="2048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0483">
                                            <p:txEl>
                                              <p:pRg st="2" end="2"/>
                                            </p:txEl>
                                          </p:spTgt>
                                        </p:tgtEl>
                                        <p:attrNameLst>
                                          <p:attrName>style.visibility</p:attrName>
                                        </p:attrNameLst>
                                      </p:cBhvr>
                                      <p:to>
                                        <p:strVal val="visible"/>
                                      </p:to>
                                    </p:set>
                                    <p:animEffect transition="in" filter="barn(inVertical)">
                                      <p:cBhvr>
                                        <p:cTn id="10" dur="500"/>
                                        <p:tgtEl>
                                          <p:spTgt spid="2048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0483">
                                            <p:txEl>
                                              <p:pRg st="4" end="4"/>
                                            </p:txEl>
                                          </p:spTgt>
                                        </p:tgtEl>
                                        <p:attrNameLst>
                                          <p:attrName>style.visibility</p:attrName>
                                        </p:attrNameLst>
                                      </p:cBhvr>
                                      <p:to>
                                        <p:strVal val="visible"/>
                                      </p:to>
                                    </p:set>
                                    <p:animEffect transition="in" filter="barn(inVertical)">
                                      <p:cBhvr>
                                        <p:cTn id="15" dur="500"/>
                                        <p:tgtEl>
                                          <p:spTgt spid="2048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0483">
                                            <p:txEl>
                                              <p:pRg st="5" end="5"/>
                                            </p:txEl>
                                          </p:spTgt>
                                        </p:tgtEl>
                                        <p:attrNameLst>
                                          <p:attrName>style.visibility</p:attrName>
                                        </p:attrNameLst>
                                      </p:cBhvr>
                                      <p:to>
                                        <p:strVal val="visible"/>
                                      </p:to>
                                    </p:set>
                                    <p:animEffect transition="in" filter="barn(inVertical)">
                                      <p:cBhvr>
                                        <p:cTn id="18" dur="500"/>
                                        <p:tgtEl>
                                          <p:spTgt spid="2048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p:txBody>
          <a:bodyPr/>
          <a:lstStyle/>
          <a:p>
            <a:r>
              <a:rPr lang="en-US" altLang="en-US" dirty="0"/>
              <a:t>Consumer and Producer Surplus</a:t>
            </a:r>
          </a:p>
        </p:txBody>
      </p:sp>
      <p:sp>
        <p:nvSpPr>
          <p:cNvPr id="3" name="Content Placeholder 2"/>
          <p:cNvSpPr>
            <a:spLocks noGrp="1"/>
          </p:cNvSpPr>
          <p:nvPr>
            <p:ph idx="1"/>
          </p:nvPr>
        </p:nvSpPr>
        <p:spPr/>
        <p:txBody>
          <a:bodyPr/>
          <a:lstStyle/>
          <a:p>
            <a:pPr eaLnBrk="1" hangingPunct="1"/>
            <a:r>
              <a:rPr lang="en-US" altLang="en-US" sz="2800" dirty="0"/>
              <a:t>Producer surplus graphically:</a:t>
            </a:r>
          </a:p>
          <a:p>
            <a:pPr lvl="1" eaLnBrk="1" hangingPunct="1"/>
            <a:r>
              <a:rPr lang="en-US" altLang="en-US" sz="2400" dirty="0"/>
              <a:t>The height of the supply curve is the firm'</a:t>
            </a:r>
            <a:r>
              <a:rPr lang="en-US" altLang="ja-JP" sz="2400" dirty="0"/>
              <a:t>s </a:t>
            </a:r>
            <a:r>
              <a:rPr lang="en-US" altLang="ja-JP" sz="2400" u="sng" dirty="0"/>
              <a:t>lowest</a:t>
            </a:r>
            <a:r>
              <a:rPr lang="en-US" altLang="ja-JP" sz="2400" dirty="0"/>
              <a:t> price it is willing to accept to sell that unit of the good.</a:t>
            </a:r>
          </a:p>
          <a:p>
            <a:pPr lvl="1" eaLnBrk="1" hangingPunct="1"/>
            <a:r>
              <a:rPr lang="en-US" altLang="en-US" sz="2400" dirty="0"/>
              <a:t>Producer surplus is the area above the supply curve and below the price, </a:t>
            </a:r>
            <a:r>
              <a:rPr lang="en-US" altLang="en-US" sz="2400" u="sng" dirty="0"/>
              <a:t>for all units sold</a:t>
            </a:r>
            <a:r>
              <a:rPr lang="en-US" altLang="en-US" sz="2400" dirty="0"/>
              <a:t>.</a:t>
            </a:r>
          </a:p>
          <a:p>
            <a:pPr eaLnBrk="1" hangingPunct="1"/>
            <a:r>
              <a:rPr lang="en-US" altLang="en-US" sz="2800" dirty="0"/>
              <a:t>Important concept:</a:t>
            </a:r>
          </a:p>
          <a:p>
            <a:pPr lvl="1" eaLnBrk="1" hangingPunct="1"/>
            <a:r>
              <a:rPr lang="en-US" altLang="en-US" sz="2400" dirty="0"/>
              <a:t>The firm can only get producer surplus on units that it actually sells!</a:t>
            </a:r>
          </a:p>
          <a:p>
            <a:pPr lvl="1" eaLnBrk="1" hangingPunct="1"/>
            <a:r>
              <a:rPr lang="en-US" altLang="en-US" sz="2400" dirty="0"/>
              <a:t>PS is NOT the entire area above the supply curve.</a:t>
            </a:r>
          </a:p>
          <a:p>
            <a:pPr>
              <a:buFont typeface="Arial" panose="020B0604020202020204" pitchFamily="34" charset="0"/>
              <a:buNone/>
            </a:pPr>
            <a:endParaRPr lang="en-US" altLang="en-US" sz="2800" dirty="0"/>
          </a:p>
        </p:txBody>
      </p:sp>
    </p:spTree>
    <p:extLst>
      <p:ext uri="{BB962C8B-B14F-4D97-AF65-F5344CB8AC3E}">
        <p14:creationId xmlns:p14="http://schemas.microsoft.com/office/powerpoint/2010/main" val="232644343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arn(inVertical)">
                                      <p:cBhvr>
                                        <p:cTn id="7" dur="500"/>
                                        <p:tgtEl>
                                          <p:spTgt spid="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barn(inVertical)">
                                      <p:cBhvr>
                                        <p:cTn id="15" dur="500"/>
                                        <p:tgtEl>
                                          <p:spTgt spid="3">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barn(inVertical)">
                                      <p:cBhvr>
                                        <p:cTn id="1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4983163"/>
            <a:ext cx="5780088" cy="1122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1004889"/>
            <a:ext cx="5780088" cy="3978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555" name="Picture 1" descr="axes_label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62250" y="993776"/>
            <a:ext cx="6738938" cy="55927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supply_deman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722689" y="1327151"/>
            <a:ext cx="4587875" cy="4494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p.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138364" y="1619250"/>
            <a:ext cx="3368675" cy="4445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p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825751" y="3841751"/>
            <a:ext cx="3159125" cy="264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price_cieling.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505076" y="4881564"/>
            <a:ext cx="6996113" cy="257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shortage.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494214" y="4941889"/>
            <a:ext cx="1965325" cy="154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3561" name="Title 9"/>
          <p:cNvSpPr>
            <a:spLocks noGrp="1"/>
          </p:cNvSpPr>
          <p:nvPr>
            <p:ph type="title" idx="4294967295"/>
          </p:nvPr>
        </p:nvSpPr>
        <p:spPr>
          <a:xfrm>
            <a:off x="2438400" y="1"/>
            <a:ext cx="8229600" cy="728663"/>
          </a:xfrm>
        </p:spPr>
        <p:txBody>
          <a:bodyPr/>
          <a:lstStyle/>
          <a:p>
            <a:pPr algn="ctr" eaLnBrk="1" hangingPunct="1"/>
            <a:r>
              <a:rPr lang="en-US" altLang="en-US" dirty="0">
                <a:cs typeface="Cambria"/>
              </a:rPr>
              <a:t>Binding Price Ceiling</a:t>
            </a:r>
            <a:endParaRPr lang="en-US" altLang="en-US" dirty="0"/>
          </a:p>
        </p:txBody>
      </p:sp>
    </p:spTree>
    <p:extLst>
      <p:ext uri="{BB962C8B-B14F-4D97-AF65-F5344CB8AC3E}">
        <p14:creationId xmlns:p14="http://schemas.microsoft.com/office/powerpoint/2010/main" val="28912645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1000"/>
                                        <p:tgtEl>
                                          <p:spTgt spid="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1000"/>
                                        <p:tgtEl>
                                          <p:spTgt spid="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1000"/>
                                        <p:tgtEl>
                                          <p:spTgt spid="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down)">
                                      <p:cBhvr>
                                        <p:cTn id="27" dur="1000"/>
                                        <p:tgtEl>
                                          <p:spTgt spid="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1000"/>
                                        <p:tgtEl>
                                          <p:spTgt spid="9"/>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down)">
                                      <p:cBhvr>
                                        <p:cTn id="3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a:xfrm>
            <a:off x="1981200" y="1"/>
            <a:ext cx="8229600" cy="1527175"/>
          </a:xfrm>
        </p:spPr>
        <p:txBody>
          <a:bodyPr/>
          <a:lstStyle/>
          <a:p>
            <a:r>
              <a:rPr lang="en-US" altLang="en-US" dirty="0"/>
              <a:t>Market Efficiency</a:t>
            </a:r>
          </a:p>
        </p:txBody>
      </p:sp>
      <p:sp>
        <p:nvSpPr>
          <p:cNvPr id="22531" name="Content Placeholder 2"/>
          <p:cNvSpPr>
            <a:spLocks noGrp="1"/>
          </p:cNvSpPr>
          <p:nvPr>
            <p:ph idx="1"/>
          </p:nvPr>
        </p:nvSpPr>
        <p:spPr>
          <a:xfrm>
            <a:off x="1981200" y="1712913"/>
            <a:ext cx="8229600" cy="4895850"/>
          </a:xfrm>
        </p:spPr>
        <p:txBody>
          <a:bodyPr/>
          <a:lstStyle/>
          <a:p>
            <a:pPr eaLnBrk="1" hangingPunct="1"/>
            <a:r>
              <a:rPr lang="en-US" altLang="en-US" sz="2800" dirty="0">
                <a:solidFill>
                  <a:srgbClr val="FF0000"/>
                </a:solidFill>
              </a:rPr>
              <a:t>Total surplus (or social welfare)</a:t>
            </a:r>
            <a:r>
              <a:rPr lang="en-US" altLang="en-US" sz="2800" dirty="0"/>
              <a:t> measures the overall welfare of the society.</a:t>
            </a:r>
          </a:p>
          <a:p>
            <a:pPr lvl="1" eaLnBrk="1" hangingPunct="1"/>
            <a:r>
              <a:rPr lang="en-US" altLang="en-US" sz="2400" dirty="0"/>
              <a:t>Total surplus = CS + PS</a:t>
            </a:r>
          </a:p>
          <a:p>
            <a:pPr eaLnBrk="1" hangingPunct="1"/>
            <a:r>
              <a:rPr lang="en-US" altLang="en-US" sz="2800" dirty="0"/>
              <a:t>In free markets with voluntary trade:</a:t>
            </a:r>
          </a:p>
          <a:p>
            <a:pPr lvl="1" eaLnBrk="1" hangingPunct="1"/>
            <a:r>
              <a:rPr lang="en-US" altLang="en-US" sz="2400" dirty="0"/>
              <a:t>Consumers buy until their willingness to pay is equal to the market price.</a:t>
            </a:r>
          </a:p>
          <a:p>
            <a:pPr lvl="1" eaLnBrk="1" hangingPunct="1"/>
            <a:r>
              <a:rPr lang="en-US" altLang="en-US" sz="2400" dirty="0"/>
              <a:t>Suppliers sell until their willingness to sell is equal to the market price.</a:t>
            </a:r>
          </a:p>
          <a:p>
            <a:pPr eaLnBrk="1" hangingPunct="1"/>
            <a:r>
              <a:rPr lang="en-US" altLang="en-US" sz="2800" dirty="0">
                <a:solidFill>
                  <a:srgbClr val="FF0000"/>
                </a:solidFill>
              </a:rPr>
              <a:t>Efficiency</a:t>
            </a:r>
          </a:p>
          <a:p>
            <a:pPr lvl="1" eaLnBrk="1" hangingPunct="1"/>
            <a:r>
              <a:rPr lang="en-US" altLang="en-US" sz="2400" dirty="0">
                <a:solidFill>
                  <a:srgbClr val="FF0000"/>
                </a:solidFill>
              </a:rPr>
              <a:t>Occurs when total surplus is maximized in a market.</a:t>
            </a:r>
          </a:p>
        </p:txBody>
      </p:sp>
    </p:spTree>
    <p:extLst>
      <p:ext uri="{BB962C8B-B14F-4D97-AF65-F5344CB8AC3E}">
        <p14:creationId xmlns:p14="http://schemas.microsoft.com/office/powerpoint/2010/main" val="266768504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2531">
                                            <p:txEl>
                                              <p:pRg st="1" end="1"/>
                                            </p:txEl>
                                          </p:spTgt>
                                        </p:tgtEl>
                                        <p:attrNameLst>
                                          <p:attrName>style.visibility</p:attrName>
                                        </p:attrNameLst>
                                      </p:cBhvr>
                                      <p:to>
                                        <p:strVal val="visible"/>
                                      </p:to>
                                    </p:set>
                                    <p:animEffect transition="in" filter="barn(inVertical)">
                                      <p:cBhvr>
                                        <p:cTn id="7" dur="500"/>
                                        <p:tgtEl>
                                          <p:spTgt spid="22531">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2531">
                                            <p:txEl>
                                              <p:pRg st="3" end="3"/>
                                            </p:txEl>
                                          </p:spTgt>
                                        </p:tgtEl>
                                        <p:attrNameLst>
                                          <p:attrName>style.visibility</p:attrName>
                                        </p:attrNameLst>
                                      </p:cBhvr>
                                      <p:to>
                                        <p:strVal val="visible"/>
                                      </p:to>
                                    </p:set>
                                    <p:animEffect transition="in" filter="barn(inVertical)">
                                      <p:cBhvr>
                                        <p:cTn id="12" dur="500"/>
                                        <p:tgtEl>
                                          <p:spTgt spid="22531">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2531">
                                            <p:txEl>
                                              <p:pRg st="4" end="4"/>
                                            </p:txEl>
                                          </p:spTgt>
                                        </p:tgtEl>
                                        <p:attrNameLst>
                                          <p:attrName>style.visibility</p:attrName>
                                        </p:attrNameLst>
                                      </p:cBhvr>
                                      <p:to>
                                        <p:strVal val="visible"/>
                                      </p:to>
                                    </p:set>
                                    <p:animEffect transition="in" filter="barn(inVertical)">
                                      <p:cBhvr>
                                        <p:cTn id="15" dur="500"/>
                                        <p:tgtEl>
                                          <p:spTgt spid="22531">
                                            <p:txEl>
                                              <p:pRg st="4" end="4"/>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22531">
                                            <p:txEl>
                                              <p:pRg st="6" end="6"/>
                                            </p:txEl>
                                          </p:spTgt>
                                        </p:tgtEl>
                                        <p:attrNameLst>
                                          <p:attrName>style.visibility</p:attrName>
                                        </p:attrNameLst>
                                      </p:cBhvr>
                                      <p:to>
                                        <p:strVal val="visible"/>
                                      </p:to>
                                    </p:set>
                                    <p:animEffect transition="in" filter="barn(inVertical)">
                                      <p:cBhvr>
                                        <p:cTn id="20" dur="500"/>
                                        <p:tgtEl>
                                          <p:spTgt spid="2253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46338" y="1250951"/>
            <a:ext cx="7262812" cy="5254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deman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529013" y="1462088"/>
            <a:ext cx="5656262" cy="40814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consumer.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560763" y="1520826"/>
            <a:ext cx="2584450" cy="2087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supply.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60763" y="1819275"/>
            <a:ext cx="5516562" cy="368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surplu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519489" y="3582989"/>
            <a:ext cx="2630487" cy="1876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price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013075" y="1763713"/>
            <a:ext cx="558800" cy="2836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8135" name="Title 8"/>
          <p:cNvSpPr>
            <a:spLocks noGrp="1"/>
          </p:cNvSpPr>
          <p:nvPr>
            <p:ph type="title"/>
          </p:nvPr>
        </p:nvSpPr>
        <p:spPr>
          <a:xfrm>
            <a:off x="1981200" y="-177800"/>
            <a:ext cx="8229600" cy="1143000"/>
          </a:xfrm>
        </p:spPr>
        <p:txBody>
          <a:bodyPr/>
          <a:lstStyle/>
          <a:p>
            <a:pPr algn="ctr"/>
            <a:r>
              <a:rPr lang="en-US" altLang="en-US" dirty="0"/>
              <a:t>CS and PS for a Gallon of Milk</a:t>
            </a:r>
          </a:p>
        </p:txBody>
      </p:sp>
      <p:pic>
        <p:nvPicPr>
          <p:cNvPr id="48136" name="Picture 5" descr="I:\DirkTextbookN\Jpegs(All)\VOLUME_1_MICRO_Class-test\10_PRINECO_CH05.jpg"/>
          <p:cNvPicPr>
            <a:picLocks noChangeAspect="1" noChangeArrowheads="1"/>
          </p:cNvPicPr>
          <p:nvPr/>
        </p:nvPicPr>
        <p:blipFill>
          <a:blip r:embed="rId9" cstate="print">
            <a:extLst>
              <a:ext uri="{28A0092B-C50C-407E-A947-70E740481C1C}">
                <a14:useLocalDpi xmlns:a14="http://schemas.microsoft.com/office/drawing/2010/main" val="0"/>
              </a:ext>
            </a:extLst>
          </a:blip>
          <a:srcRect b="11966"/>
          <a:stretch>
            <a:fillRect/>
          </a:stretch>
        </p:blipFill>
        <p:spPr bwMode="auto">
          <a:xfrm>
            <a:off x="10137776" y="1"/>
            <a:ext cx="530225" cy="633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e.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689225" y="3273425"/>
            <a:ext cx="3816350" cy="3035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388714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1000"/>
                                        <p:tgtEl>
                                          <p:spTgt spid="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down)">
                                      <p:cBhvr>
                                        <p:cTn id="12" dur="1000"/>
                                        <p:tgtEl>
                                          <p:spTgt spid="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1000"/>
                                        <p:tgtEl>
                                          <p:spTgt spid="1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down)">
                                      <p:cBhvr>
                                        <p:cTn id="22" dur="1000"/>
                                        <p:tgtEl>
                                          <p:spTgt spid="3"/>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1000"/>
                                        <p:tgtEl>
                                          <p:spTgt spid="1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Title 1"/>
          <p:cNvSpPr>
            <a:spLocks noGrp="1"/>
          </p:cNvSpPr>
          <p:nvPr>
            <p:ph type="title"/>
          </p:nvPr>
        </p:nvSpPr>
        <p:spPr>
          <a:xfrm>
            <a:off x="1676400" y="14286"/>
            <a:ext cx="10377055" cy="1527175"/>
          </a:xfrm>
        </p:spPr>
        <p:txBody>
          <a:bodyPr/>
          <a:lstStyle/>
          <a:p>
            <a:r>
              <a:rPr lang="en-US" altLang="en-US" dirty="0"/>
              <a:t>Taxation, Welfare, and Deadweight Loss</a:t>
            </a:r>
          </a:p>
        </p:txBody>
      </p:sp>
      <p:sp>
        <p:nvSpPr>
          <p:cNvPr id="27651" name="Content Placeholder 2"/>
          <p:cNvSpPr>
            <a:spLocks noGrp="1"/>
          </p:cNvSpPr>
          <p:nvPr>
            <p:ph idx="1"/>
          </p:nvPr>
        </p:nvSpPr>
        <p:spPr>
          <a:xfrm>
            <a:off x="1676400" y="1582738"/>
            <a:ext cx="5938838" cy="4895850"/>
          </a:xfrm>
        </p:spPr>
        <p:txBody>
          <a:bodyPr/>
          <a:lstStyle/>
          <a:p>
            <a:pPr eaLnBrk="1" hangingPunct="1"/>
            <a:r>
              <a:rPr lang="en-US" altLang="en-US" sz="2800" dirty="0"/>
              <a:t>Why do we pay taxes?</a:t>
            </a:r>
          </a:p>
          <a:p>
            <a:pPr lvl="1" eaLnBrk="1" hangingPunct="1"/>
            <a:r>
              <a:rPr lang="en-US" altLang="en-US" sz="2400" dirty="0"/>
              <a:t>Pay for public goods, police, roads, schools, etc. </a:t>
            </a:r>
          </a:p>
          <a:p>
            <a:pPr eaLnBrk="1" hangingPunct="1"/>
            <a:r>
              <a:rPr lang="en-US" altLang="en-US" sz="2800" dirty="0"/>
              <a:t>Types of taxes</a:t>
            </a:r>
          </a:p>
          <a:p>
            <a:pPr lvl="1" eaLnBrk="1" hangingPunct="1"/>
            <a:r>
              <a:rPr lang="en-US" altLang="en-US" sz="2400" dirty="0"/>
              <a:t>Income, payroll, corporate, sales, excise, estate</a:t>
            </a:r>
          </a:p>
          <a:p>
            <a:pPr eaLnBrk="1" hangingPunct="1"/>
            <a:r>
              <a:rPr lang="en-US" altLang="en-US" sz="2800" dirty="0"/>
              <a:t>Excise tax</a:t>
            </a:r>
          </a:p>
          <a:p>
            <a:pPr lvl="1" eaLnBrk="1" hangingPunct="1"/>
            <a:r>
              <a:rPr lang="en-US" altLang="en-US" sz="2400" dirty="0"/>
              <a:t>A tax on a specific good; alcohol, tobacco, gasoline, for example</a:t>
            </a:r>
          </a:p>
          <a:p>
            <a:pPr eaLnBrk="1" hangingPunct="1"/>
            <a:r>
              <a:rPr lang="en-US" altLang="en-US" sz="2800" dirty="0"/>
              <a:t>Tax incidence</a:t>
            </a:r>
          </a:p>
          <a:p>
            <a:pPr lvl="1" eaLnBrk="1" hangingPunct="1"/>
            <a:r>
              <a:rPr lang="en-US" altLang="en-US" sz="2400" dirty="0"/>
              <a:t>Refers to the party (consumers or producers) who bears the tax burden.</a:t>
            </a:r>
          </a:p>
        </p:txBody>
      </p:sp>
      <p:pic>
        <p:nvPicPr>
          <p:cNvPr id="27652" name="Picture 7" descr="I:\DirkTextbookN\Jpegs(All)\VOLUME_1_MICRO_Class-test\08_PRINECO_CH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43851" y="3792539"/>
            <a:ext cx="2157413" cy="3051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7653" name="Picture 6" descr="G:\DirkTextbookN\Jpegs(All)\NewjpgsJuly\dreamstimesmall_5638918.jpg"/>
          <p:cNvPicPr>
            <a:picLocks noChangeAspect="1" noChangeArrowheads="1"/>
          </p:cNvPicPr>
          <p:nvPr/>
        </p:nvPicPr>
        <p:blipFill>
          <a:blip r:embed="rId4">
            <a:extLst>
              <a:ext uri="{28A0092B-C50C-407E-A947-70E740481C1C}">
                <a14:useLocalDpi xmlns:a14="http://schemas.microsoft.com/office/drawing/2010/main" val="0"/>
              </a:ext>
            </a:extLst>
          </a:blip>
          <a:srcRect l="36852" r="12672" b="19423"/>
          <a:stretch>
            <a:fillRect/>
          </a:stretch>
        </p:blipFill>
        <p:spPr bwMode="auto">
          <a:xfrm>
            <a:off x="7794626" y="1657350"/>
            <a:ext cx="2125663" cy="22621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3037859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7653"/>
                                        </p:tgtEl>
                                        <p:attrNameLst>
                                          <p:attrName>style.visibility</p:attrName>
                                        </p:attrNameLst>
                                      </p:cBhvr>
                                      <p:to>
                                        <p:strVal val="visible"/>
                                      </p:to>
                                    </p:set>
                                    <p:animEffect transition="in" filter="barn(inVertical)">
                                      <p:cBhvr>
                                        <p:cTn id="10" dur="500"/>
                                        <p:tgtEl>
                                          <p:spTgt spid="2765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27651">
                                            <p:txEl>
                                              <p:pRg st="5" end="5"/>
                                            </p:txEl>
                                          </p:spTgt>
                                        </p:tgtEl>
                                        <p:attrNameLst>
                                          <p:attrName>style.visibility</p:attrName>
                                        </p:attrNameLst>
                                      </p:cBhvr>
                                      <p:to>
                                        <p:strVal val="visible"/>
                                      </p:to>
                                    </p:set>
                                    <p:animEffect transition="in" filter="barn(inVertical)">
                                      <p:cBhvr>
                                        <p:cTn id="20" dur="500"/>
                                        <p:tgtEl>
                                          <p:spTgt spid="27651">
                                            <p:txEl>
                                              <p:pRg st="5" end="5"/>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27652"/>
                                        </p:tgtEl>
                                        <p:attrNameLst>
                                          <p:attrName>style.visibility</p:attrName>
                                        </p:attrNameLst>
                                      </p:cBhvr>
                                      <p:to>
                                        <p:strVal val="visible"/>
                                      </p:to>
                                    </p:set>
                                    <p:animEffect transition="in" filter="barn(inVertical)">
                                      <p:cBhvr>
                                        <p:cTn id="23" dur="500"/>
                                        <p:tgtEl>
                                          <p:spTgt spid="27652"/>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27651">
                                            <p:txEl>
                                              <p:pRg st="7" end="7"/>
                                            </p:txEl>
                                          </p:spTgt>
                                        </p:tgtEl>
                                        <p:attrNameLst>
                                          <p:attrName>style.visibility</p:attrName>
                                        </p:attrNameLst>
                                      </p:cBhvr>
                                      <p:to>
                                        <p:strVal val="visible"/>
                                      </p:to>
                                    </p:set>
                                    <p:animEffect transition="in" filter="barn(inVertical)">
                                      <p:cBhvr>
                                        <p:cTn id="28" dur="500"/>
                                        <p:tgtEl>
                                          <p:spTgt spid="2765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1"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47964" y="1193801"/>
            <a:ext cx="6427787" cy="5345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supply.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08425" y="1751014"/>
            <a:ext cx="4654550" cy="3965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1.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056063" y="1666876"/>
            <a:ext cx="4506912" cy="3719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d2.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056063" y="2663826"/>
            <a:ext cx="5541962" cy="30527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e1.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16201" y="3262314"/>
            <a:ext cx="4113213" cy="28082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e2.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670175" y="2720975"/>
            <a:ext cx="3867150" cy="35956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9" name="Picture 18" descr="tax.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800225" y="2797175"/>
            <a:ext cx="763588" cy="1354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6328" name="Title 10"/>
          <p:cNvSpPr>
            <a:spLocks noGrp="1"/>
          </p:cNvSpPr>
          <p:nvPr>
            <p:ph type="title"/>
          </p:nvPr>
        </p:nvSpPr>
        <p:spPr>
          <a:xfrm>
            <a:off x="1981200" y="0"/>
            <a:ext cx="8229600" cy="827088"/>
          </a:xfrm>
        </p:spPr>
        <p:txBody>
          <a:bodyPr/>
          <a:lstStyle/>
          <a:p>
            <a:pPr algn="ctr" eaLnBrk="1" hangingPunct="1"/>
            <a:r>
              <a:rPr lang="en-US" altLang="en-US" dirty="0">
                <a:cs typeface="Cambria"/>
              </a:rPr>
              <a:t>Tax on Buyers</a:t>
            </a:r>
            <a:endParaRPr lang="en-US" altLang="en-US" dirty="0"/>
          </a:p>
        </p:txBody>
      </p:sp>
    </p:spTree>
    <p:extLst>
      <p:ext uri="{BB962C8B-B14F-4D97-AF65-F5344CB8AC3E}">
        <p14:creationId xmlns:p14="http://schemas.microsoft.com/office/powerpoint/2010/main" val="20137539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1000"/>
                                        <p:tgtEl>
                                          <p:spTgt spid="1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left)">
                                      <p:cBhvr>
                                        <p:cTn id="17" dur="1000"/>
                                        <p:tgtEl>
                                          <p:spTgt spid="1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1000"/>
                                        <p:tgtEl>
                                          <p:spTgt spid="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2"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right)">
                                      <p:cBhvr>
                                        <p:cTn id="27" dur="1000"/>
                                        <p:tgtEl>
                                          <p:spTgt spid="1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69" name="Picture 1" descr="axes.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14638" y="1201738"/>
            <a:ext cx="6475412" cy="53832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deman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337050" y="1843088"/>
            <a:ext cx="4465638" cy="3695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 name="Picture 15" descr="s1.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979864" y="1768475"/>
            <a:ext cx="4738687" cy="39941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 name="Picture 3" descr="e1.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687639" y="3290889"/>
            <a:ext cx="4143375" cy="3076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7" name="Picture 16" descr="s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979863" y="1511301"/>
            <a:ext cx="5656262" cy="27289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Picture 17" descr="tax.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11338" y="2854326"/>
            <a:ext cx="768350" cy="1363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e2.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719389" y="2744789"/>
            <a:ext cx="3621087" cy="3622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8376" name="Title 9"/>
          <p:cNvSpPr>
            <a:spLocks noGrp="1"/>
          </p:cNvSpPr>
          <p:nvPr>
            <p:ph type="title"/>
          </p:nvPr>
        </p:nvSpPr>
        <p:spPr>
          <a:xfrm>
            <a:off x="1981200" y="0"/>
            <a:ext cx="8229600" cy="827088"/>
          </a:xfrm>
        </p:spPr>
        <p:txBody>
          <a:bodyPr/>
          <a:lstStyle/>
          <a:p>
            <a:pPr algn="ctr" eaLnBrk="1" hangingPunct="1"/>
            <a:r>
              <a:rPr lang="en-US" altLang="en-US" dirty="0">
                <a:cs typeface="Cambria"/>
              </a:rPr>
              <a:t>Tax on Sellers</a:t>
            </a:r>
            <a:endParaRPr lang="en-US" altLang="en-US" dirty="0"/>
          </a:p>
        </p:txBody>
      </p:sp>
    </p:spTree>
    <p:extLst>
      <p:ext uri="{BB962C8B-B14F-4D97-AF65-F5344CB8AC3E}">
        <p14:creationId xmlns:p14="http://schemas.microsoft.com/office/powerpoint/2010/main" val="38207242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1000"/>
                                        <p:tgtEl>
                                          <p:spTgt spid="1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1000"/>
                                        <p:tgtEl>
                                          <p:spTgt spid="1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2"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right)">
                                      <p:cBhvr>
                                        <p:cTn id="27" dur="1000"/>
                                        <p:tgtEl>
                                          <p:spTgt spid="1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1981200" y="1"/>
            <a:ext cx="8229600" cy="1527175"/>
          </a:xfrm>
        </p:spPr>
        <p:txBody>
          <a:bodyPr/>
          <a:lstStyle/>
          <a:p>
            <a:r>
              <a:rPr lang="en-US" altLang="en-US" dirty="0"/>
              <a:t>End Result</a:t>
            </a:r>
          </a:p>
        </p:txBody>
      </p:sp>
      <p:sp>
        <p:nvSpPr>
          <p:cNvPr id="30723" name="Content Placeholder 2"/>
          <p:cNvSpPr>
            <a:spLocks noGrp="1"/>
          </p:cNvSpPr>
          <p:nvPr>
            <p:ph idx="1"/>
          </p:nvPr>
        </p:nvSpPr>
        <p:spPr>
          <a:xfrm>
            <a:off x="1981200" y="1712913"/>
            <a:ext cx="8229600" cy="4895850"/>
          </a:xfrm>
        </p:spPr>
        <p:txBody>
          <a:bodyPr/>
          <a:lstStyle/>
          <a:p>
            <a:pPr eaLnBrk="1" hangingPunct="1"/>
            <a:r>
              <a:rPr lang="en-US" altLang="en-US" sz="3200" dirty="0"/>
              <a:t>If a tax is levied on a business:</a:t>
            </a:r>
          </a:p>
          <a:p>
            <a:pPr lvl="1" eaLnBrk="1" hangingPunct="1"/>
            <a:r>
              <a:rPr lang="en-US" altLang="en-US" sz="2800" dirty="0"/>
              <a:t>The firm will attempt to raise prices to pass some of the burden to consumers.</a:t>
            </a:r>
          </a:p>
          <a:p>
            <a:pPr eaLnBrk="1" hangingPunct="1"/>
            <a:r>
              <a:rPr lang="en-US" altLang="en-US" sz="3200" dirty="0"/>
              <a:t>If a tax is levied on consumers:</a:t>
            </a:r>
          </a:p>
          <a:p>
            <a:pPr lvl="1" eaLnBrk="1" hangingPunct="1"/>
            <a:r>
              <a:rPr lang="en-US" altLang="en-US" sz="2800" dirty="0"/>
              <a:t>Some of the burden is passed to producers since the market price falls.</a:t>
            </a:r>
          </a:p>
          <a:p>
            <a:pPr eaLnBrk="1" hangingPunct="1"/>
            <a:r>
              <a:rPr lang="en-US" altLang="en-US" sz="3200" dirty="0"/>
              <a:t>Incidence</a:t>
            </a:r>
          </a:p>
          <a:p>
            <a:pPr lvl="1" eaLnBrk="1" hangingPunct="1"/>
            <a:r>
              <a:rPr lang="en-US" altLang="en-US" sz="2800" dirty="0"/>
              <a:t>Whether the tax is levied on the producer or consumer, the end incidence result is the same!</a:t>
            </a:r>
          </a:p>
        </p:txBody>
      </p:sp>
    </p:spTree>
    <p:extLst>
      <p:ext uri="{BB962C8B-B14F-4D97-AF65-F5344CB8AC3E}">
        <p14:creationId xmlns:p14="http://schemas.microsoft.com/office/powerpoint/2010/main" val="4101149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0723">
                                            <p:txEl>
                                              <p:pRg st="1" end="1"/>
                                            </p:txEl>
                                          </p:spTgt>
                                        </p:tgtEl>
                                        <p:attrNameLst>
                                          <p:attrName>style.visibility</p:attrName>
                                        </p:attrNameLst>
                                      </p:cBhvr>
                                      <p:to>
                                        <p:strVal val="visible"/>
                                      </p:to>
                                    </p:set>
                                    <p:animEffect transition="in" filter="barn(inVertical)">
                                      <p:cBhvr>
                                        <p:cTn id="7" dur="500"/>
                                        <p:tgtEl>
                                          <p:spTgt spid="3072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0723">
                                            <p:txEl>
                                              <p:pRg st="3" end="3"/>
                                            </p:txEl>
                                          </p:spTgt>
                                        </p:tgtEl>
                                        <p:attrNameLst>
                                          <p:attrName>style.visibility</p:attrName>
                                        </p:attrNameLst>
                                      </p:cBhvr>
                                      <p:to>
                                        <p:strVal val="visible"/>
                                      </p:to>
                                    </p:set>
                                    <p:animEffect transition="in" filter="barn(inVertical)">
                                      <p:cBhvr>
                                        <p:cTn id="12" dur="500"/>
                                        <p:tgtEl>
                                          <p:spTgt spid="3072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0723">
                                            <p:txEl>
                                              <p:pRg st="5" end="5"/>
                                            </p:txEl>
                                          </p:spTgt>
                                        </p:tgtEl>
                                        <p:attrNameLst>
                                          <p:attrName>style.visibility</p:attrName>
                                        </p:attrNameLst>
                                      </p:cBhvr>
                                      <p:to>
                                        <p:strVal val="visible"/>
                                      </p:to>
                                    </p:set>
                                    <p:animEffect transition="in" filter="barn(inVertical)">
                                      <p:cBhvr>
                                        <p:cTn id="17"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1981200" y="1"/>
            <a:ext cx="8229600" cy="1527175"/>
          </a:xfrm>
        </p:spPr>
        <p:txBody>
          <a:bodyPr/>
          <a:lstStyle/>
          <a:p>
            <a:r>
              <a:rPr lang="en-US" altLang="en-US" dirty="0"/>
              <a:t>Deadweight Loss</a:t>
            </a:r>
          </a:p>
        </p:txBody>
      </p:sp>
      <p:sp>
        <p:nvSpPr>
          <p:cNvPr id="31747" name="Content Placeholder 2"/>
          <p:cNvSpPr>
            <a:spLocks noGrp="1"/>
          </p:cNvSpPr>
          <p:nvPr>
            <p:ph idx="1"/>
          </p:nvPr>
        </p:nvSpPr>
        <p:spPr>
          <a:xfrm>
            <a:off x="1981200" y="1712913"/>
            <a:ext cx="8229600" cy="4895850"/>
          </a:xfrm>
        </p:spPr>
        <p:txBody>
          <a:bodyPr/>
          <a:lstStyle/>
          <a:p>
            <a:pPr eaLnBrk="1" hangingPunct="1"/>
            <a:r>
              <a:rPr lang="en-US" altLang="en-US" sz="3200" dirty="0"/>
              <a:t>On the previous graphs, the tax had a price and quantity effect.</a:t>
            </a:r>
          </a:p>
          <a:p>
            <a:pPr lvl="1" eaLnBrk="1" hangingPunct="1"/>
            <a:r>
              <a:rPr lang="en-US" altLang="en-US" sz="2800" dirty="0"/>
              <a:t>Prices increased.</a:t>
            </a:r>
          </a:p>
          <a:p>
            <a:pPr lvl="1" eaLnBrk="1" hangingPunct="1"/>
            <a:r>
              <a:rPr lang="en-US" altLang="en-US" sz="2800" dirty="0"/>
              <a:t>Quantity traded decreased.</a:t>
            </a:r>
          </a:p>
          <a:p>
            <a:pPr eaLnBrk="1" hangingPunct="1"/>
            <a:r>
              <a:rPr lang="en-US" altLang="en-US" sz="3200" dirty="0"/>
              <a:t>Deadweight loss:</a:t>
            </a:r>
          </a:p>
          <a:p>
            <a:pPr lvl="1" eaLnBrk="1" hangingPunct="1"/>
            <a:r>
              <a:rPr lang="en-US" altLang="en-US" sz="2800" dirty="0"/>
              <a:t>A cost to society in the form of less economic welfare resulting from the tax.</a:t>
            </a:r>
          </a:p>
          <a:p>
            <a:pPr lvl="1" eaLnBrk="1" hangingPunct="1"/>
            <a:r>
              <a:rPr lang="en-US" altLang="en-US" sz="2800" dirty="0"/>
              <a:t>Caused by the decrease in the amount of trade that is occurring.</a:t>
            </a:r>
          </a:p>
        </p:txBody>
      </p:sp>
    </p:spTree>
    <p:extLst>
      <p:ext uri="{BB962C8B-B14F-4D97-AF65-F5344CB8AC3E}">
        <p14:creationId xmlns:p14="http://schemas.microsoft.com/office/powerpoint/2010/main" val="35720347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1747">
                                            <p:txEl>
                                              <p:pRg st="1" end="1"/>
                                            </p:txEl>
                                          </p:spTgt>
                                        </p:tgtEl>
                                        <p:attrNameLst>
                                          <p:attrName>style.visibility</p:attrName>
                                        </p:attrNameLst>
                                      </p:cBhvr>
                                      <p:to>
                                        <p:strVal val="visible"/>
                                      </p:to>
                                    </p:set>
                                    <p:animEffect transition="in" filter="barn(inVertical)">
                                      <p:cBhvr>
                                        <p:cTn id="7" dur="500"/>
                                        <p:tgtEl>
                                          <p:spTgt spid="3174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1747">
                                            <p:txEl>
                                              <p:pRg st="2" end="2"/>
                                            </p:txEl>
                                          </p:spTgt>
                                        </p:tgtEl>
                                        <p:attrNameLst>
                                          <p:attrName>style.visibility</p:attrName>
                                        </p:attrNameLst>
                                      </p:cBhvr>
                                      <p:to>
                                        <p:strVal val="visible"/>
                                      </p:to>
                                    </p:set>
                                    <p:animEffect transition="in" filter="barn(inVertical)">
                                      <p:cBhvr>
                                        <p:cTn id="10" dur="500"/>
                                        <p:tgtEl>
                                          <p:spTgt spid="31747">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31747">
                                            <p:txEl>
                                              <p:pRg st="4" end="4"/>
                                            </p:txEl>
                                          </p:spTgt>
                                        </p:tgtEl>
                                        <p:attrNameLst>
                                          <p:attrName>style.visibility</p:attrName>
                                        </p:attrNameLst>
                                      </p:cBhvr>
                                      <p:to>
                                        <p:strVal val="visible"/>
                                      </p:to>
                                    </p:set>
                                    <p:animEffect transition="in" filter="barn(inVertical)">
                                      <p:cBhvr>
                                        <p:cTn id="15" dur="500"/>
                                        <p:tgtEl>
                                          <p:spTgt spid="31747">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1747">
                                            <p:txEl>
                                              <p:pRg st="5" end="5"/>
                                            </p:txEl>
                                          </p:spTgt>
                                        </p:tgtEl>
                                        <p:attrNameLst>
                                          <p:attrName>style.visibility</p:attrName>
                                        </p:attrNameLst>
                                      </p:cBhvr>
                                      <p:to>
                                        <p:strVal val="visible"/>
                                      </p:to>
                                    </p:set>
                                    <p:animEffect transition="in" filter="barn(inVertical)">
                                      <p:cBhvr>
                                        <p:cTn id="18" dur="500"/>
                                        <p:tgtEl>
                                          <p:spTgt spid="3174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riangl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16650" y="2289175"/>
            <a:ext cx="1206500" cy="16970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3490" name="Picture 1" descr="graph.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38388" y="1146176"/>
            <a:ext cx="7427912" cy="5370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3491" name="Title 3"/>
          <p:cNvSpPr>
            <a:spLocks noGrp="1"/>
          </p:cNvSpPr>
          <p:nvPr>
            <p:ph type="title"/>
          </p:nvPr>
        </p:nvSpPr>
        <p:spPr>
          <a:xfrm>
            <a:off x="1981200" y="0"/>
            <a:ext cx="8229600" cy="827088"/>
          </a:xfrm>
        </p:spPr>
        <p:txBody>
          <a:bodyPr/>
          <a:lstStyle/>
          <a:p>
            <a:pPr algn="ctr" eaLnBrk="1" hangingPunct="1"/>
            <a:r>
              <a:rPr lang="en-US" altLang="en-US" dirty="0">
                <a:cs typeface="Cambria"/>
              </a:rPr>
              <a:t>Deadweight Loss, Graphically</a:t>
            </a:r>
            <a:endParaRPr lang="en-US" altLang="en-US" dirty="0"/>
          </a:p>
        </p:txBody>
      </p:sp>
    </p:spTree>
    <p:extLst>
      <p:ext uri="{BB962C8B-B14F-4D97-AF65-F5344CB8AC3E}">
        <p14:creationId xmlns:p14="http://schemas.microsoft.com/office/powerpoint/2010/main" val="37776122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p:cNvSpPr>
            <a:spLocks noGrp="1"/>
          </p:cNvSpPr>
          <p:nvPr>
            <p:ph type="title"/>
          </p:nvPr>
        </p:nvSpPr>
        <p:spPr>
          <a:xfrm>
            <a:off x="1763713" y="0"/>
            <a:ext cx="8229600" cy="1527175"/>
          </a:xfrm>
        </p:spPr>
        <p:txBody>
          <a:bodyPr/>
          <a:lstStyle/>
          <a:p>
            <a:r>
              <a:rPr lang="en-US" altLang="en-US" dirty="0"/>
              <a:t>Tax and Deadweight Loss with Inelastic Demand</a:t>
            </a:r>
          </a:p>
        </p:txBody>
      </p:sp>
      <p:sp>
        <p:nvSpPr>
          <p:cNvPr id="33795" name="Content Placeholder 2"/>
          <p:cNvSpPr>
            <a:spLocks noGrp="1"/>
          </p:cNvSpPr>
          <p:nvPr>
            <p:ph idx="1"/>
          </p:nvPr>
        </p:nvSpPr>
        <p:spPr>
          <a:xfrm>
            <a:off x="1763713" y="1712913"/>
            <a:ext cx="7612062" cy="4895850"/>
          </a:xfrm>
        </p:spPr>
        <p:txBody>
          <a:bodyPr/>
          <a:lstStyle/>
          <a:p>
            <a:pPr eaLnBrk="1" hangingPunct="1"/>
            <a:r>
              <a:rPr lang="en-US" altLang="en-US" sz="2800" dirty="0"/>
              <a:t>Tax incidence is the same no matter who the tax is levied on.</a:t>
            </a:r>
          </a:p>
          <a:p>
            <a:pPr lvl="1" eaLnBrk="1" hangingPunct="1"/>
            <a:r>
              <a:rPr lang="en-US" altLang="en-US" sz="2400" u="sng" dirty="0"/>
              <a:t>Elasticity</a:t>
            </a:r>
            <a:r>
              <a:rPr lang="en-US" altLang="en-US" sz="2400" dirty="0"/>
              <a:t> of demand and supply can change tax incidence, though.</a:t>
            </a:r>
          </a:p>
          <a:p>
            <a:pPr eaLnBrk="1" hangingPunct="1"/>
            <a:r>
              <a:rPr lang="en-US" altLang="en-US" sz="2800" dirty="0"/>
              <a:t>Why would the government want to </a:t>
            </a:r>
            <a:r>
              <a:rPr lang="en-US" altLang="en-US" sz="2800" dirty="0">
                <a:solidFill>
                  <a:srgbClr val="FF0000"/>
                </a:solidFill>
              </a:rPr>
              <a:t>tax</a:t>
            </a:r>
            <a:r>
              <a:rPr lang="en-US" altLang="en-US" sz="2800" dirty="0"/>
              <a:t> a good with very </a:t>
            </a:r>
            <a:r>
              <a:rPr lang="en-US" altLang="en-US" sz="2800" dirty="0">
                <a:solidFill>
                  <a:srgbClr val="FF0000"/>
                </a:solidFill>
              </a:rPr>
              <a:t>inelastic demand</a:t>
            </a:r>
            <a:r>
              <a:rPr lang="en-US" altLang="en-US" sz="2800" dirty="0"/>
              <a:t>?</a:t>
            </a:r>
          </a:p>
          <a:p>
            <a:pPr lvl="1" eaLnBrk="1" hangingPunct="1"/>
            <a:r>
              <a:rPr lang="en-US" altLang="en-US" sz="2400" dirty="0"/>
              <a:t>No substitutes (ensures steady tax revenue)</a:t>
            </a:r>
          </a:p>
          <a:p>
            <a:pPr lvl="1" eaLnBrk="1" hangingPunct="1"/>
            <a:r>
              <a:rPr lang="en-US" altLang="en-US" sz="2400" dirty="0"/>
              <a:t>Amount of purchases will not change much (or not change at all if perfectly inelastic demand).</a:t>
            </a:r>
          </a:p>
          <a:p>
            <a:pPr lvl="2" eaLnBrk="1" hangingPunct="1"/>
            <a:r>
              <a:rPr lang="en-US" altLang="en-US" sz="2000" dirty="0">
                <a:solidFill>
                  <a:srgbClr val="FF0000"/>
                </a:solidFill>
                <a:latin typeface="Cambria"/>
                <a:ea typeface="Cambria"/>
                <a:cs typeface="Cambria"/>
              </a:rPr>
              <a:t>This means little or no deadweight loss!</a:t>
            </a:r>
          </a:p>
        </p:txBody>
      </p:sp>
      <p:pic>
        <p:nvPicPr>
          <p:cNvPr id="33796" name="Picture 7" descr="I:\DirkTextbookN\Jpegs(All)\VOLUME_1_MICRO_Class-test\08_PRINECO_CH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12298" y="4102123"/>
            <a:ext cx="1533525" cy="2170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2799435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3795">
                                            <p:txEl>
                                              <p:pRg st="1" end="1"/>
                                            </p:txEl>
                                          </p:spTgt>
                                        </p:tgtEl>
                                        <p:attrNameLst>
                                          <p:attrName>style.visibility</p:attrName>
                                        </p:attrNameLst>
                                      </p:cBhvr>
                                      <p:to>
                                        <p:strVal val="visible"/>
                                      </p:to>
                                    </p:set>
                                    <p:animEffect transition="in" filter="barn(inVertical)">
                                      <p:cBhvr>
                                        <p:cTn id="7" dur="500"/>
                                        <p:tgtEl>
                                          <p:spTgt spid="337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3795">
                                            <p:txEl>
                                              <p:pRg st="3" end="3"/>
                                            </p:txEl>
                                          </p:spTgt>
                                        </p:tgtEl>
                                        <p:attrNameLst>
                                          <p:attrName>style.visibility</p:attrName>
                                        </p:attrNameLst>
                                      </p:cBhvr>
                                      <p:to>
                                        <p:strVal val="visible"/>
                                      </p:to>
                                    </p:set>
                                    <p:animEffect transition="in" filter="barn(inVertical)">
                                      <p:cBhvr>
                                        <p:cTn id="12" dur="500"/>
                                        <p:tgtEl>
                                          <p:spTgt spid="33795">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3795">
                                            <p:txEl>
                                              <p:pRg st="4" end="4"/>
                                            </p:txEl>
                                          </p:spTgt>
                                        </p:tgtEl>
                                        <p:attrNameLst>
                                          <p:attrName>style.visibility</p:attrName>
                                        </p:attrNameLst>
                                      </p:cBhvr>
                                      <p:to>
                                        <p:strVal val="visible"/>
                                      </p:to>
                                    </p:set>
                                    <p:animEffect transition="in" filter="barn(inVertical)">
                                      <p:cBhvr>
                                        <p:cTn id="15" dur="500"/>
                                        <p:tgtEl>
                                          <p:spTgt spid="3379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3795">
                                            <p:txEl>
                                              <p:pRg st="5" end="5"/>
                                            </p:txEl>
                                          </p:spTgt>
                                        </p:tgtEl>
                                        <p:attrNameLst>
                                          <p:attrName>style.visibility</p:attrName>
                                        </p:attrNameLst>
                                      </p:cBhvr>
                                      <p:to>
                                        <p:strVal val="visible"/>
                                      </p:to>
                                    </p:set>
                                    <p:animEffect transition="in" filter="barn(inVertical)">
                                      <p:cBhvr>
                                        <p:cTn id="18" dur="500"/>
                                        <p:tgtEl>
                                          <p:spTgt spid="33795">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3796"/>
                                        </p:tgtEl>
                                        <p:attrNameLst>
                                          <p:attrName>style.visibility</p:attrName>
                                        </p:attrNameLst>
                                      </p:cBhvr>
                                      <p:to>
                                        <p:strVal val="visible"/>
                                      </p:to>
                                    </p:set>
                                    <p:animEffect transition="in" filter="barn(inVertical)">
                                      <p:cBhvr>
                                        <p:cTn id="21" dur="500"/>
                                        <p:tgtEl>
                                          <p:spTgt spid="337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color.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07225" y="2089151"/>
            <a:ext cx="1093788" cy="250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tax.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21414" y="3167064"/>
            <a:ext cx="1889125" cy="496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color.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51075" y="2089151"/>
            <a:ext cx="1093788" cy="2506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title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27339" y="5184775"/>
            <a:ext cx="6086475" cy="198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d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997700" y="1951039"/>
            <a:ext cx="3062288" cy="28844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s2.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007225" y="1951039"/>
            <a:ext cx="2546350" cy="2187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ds.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51075" y="1946275"/>
            <a:ext cx="3062288" cy="2884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e1.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964" y="3524251"/>
            <a:ext cx="1730375" cy="16113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p.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726239" y="3071813"/>
            <a:ext cx="1730375" cy="20875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 name="Title 14"/>
          <p:cNvSpPr>
            <a:spLocks noGrp="1"/>
          </p:cNvSpPr>
          <p:nvPr>
            <p:ph type="title"/>
          </p:nvPr>
        </p:nvSpPr>
        <p:spPr>
          <a:xfrm>
            <a:off x="1981200" y="1"/>
            <a:ext cx="8229600" cy="1527175"/>
          </a:xfrm>
        </p:spPr>
        <p:txBody>
          <a:bodyPr>
            <a:normAutofit/>
          </a:bodyPr>
          <a:lstStyle/>
          <a:p>
            <a:pPr algn="ctr" eaLnBrk="1" hangingPunct="1">
              <a:defRPr/>
            </a:pPr>
            <a:r>
              <a:rPr lang="en-US" dirty="0"/>
              <a:t>Tax and Deadweight Loss with Perfectly Inelastic Demand</a:t>
            </a:r>
          </a:p>
        </p:txBody>
      </p:sp>
      <p:pic>
        <p:nvPicPr>
          <p:cNvPr id="67595" name="Picture 4" descr="ax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1795463" y="2041525"/>
            <a:ext cx="8532812" cy="3162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930713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10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1000"/>
                                        <p:tgtEl>
                                          <p:spTgt spid="1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1000"/>
                                        <p:tgtEl>
                                          <p:spTgt spid="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1000"/>
                                        <p:tgtEl>
                                          <p:spTgt spid="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1000"/>
                                        <p:tgtEl>
                                          <p:spTgt spid="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1000"/>
                                        <p:tgtEl>
                                          <p:spTgt spid="11"/>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1000"/>
                                        <p:tgtEl>
                                          <p:spTgt spid="1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1000"/>
                                        <p:tgtEl>
                                          <p:spTgt spid="12"/>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010" name="Picture 2" descr="TAB0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8417" y="311727"/>
            <a:ext cx="9467873" cy="623454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40995188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tax.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7926" y="3498850"/>
            <a:ext cx="2392363" cy="1206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triblue.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62789" y="2828925"/>
            <a:ext cx="746125" cy="18176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9635" name="Picture 4" descr="axe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058988" y="2208214"/>
            <a:ext cx="8324850" cy="30241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s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501900" y="2254250"/>
            <a:ext cx="2794000" cy="2451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titl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714750" y="5143500"/>
            <a:ext cx="5856288" cy="1920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cs.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501901" y="2828925"/>
            <a:ext cx="995363" cy="18176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p1.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49489" y="3659189"/>
            <a:ext cx="1570037" cy="1493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dwl.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7789863" y="3333751"/>
            <a:ext cx="1263650" cy="6699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s2.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043738" y="2208214"/>
            <a:ext cx="2335212" cy="1952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sd.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800850" y="2235200"/>
            <a:ext cx="3043238" cy="290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781800" y="3208338"/>
            <a:ext cx="1104900" cy="1924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5"/>
          <p:cNvSpPr>
            <a:spLocks noGrp="1"/>
          </p:cNvSpPr>
          <p:nvPr>
            <p:ph type="title"/>
          </p:nvPr>
        </p:nvSpPr>
        <p:spPr>
          <a:xfrm>
            <a:off x="1981200" y="1"/>
            <a:ext cx="8229600" cy="1527175"/>
          </a:xfrm>
        </p:spPr>
        <p:txBody>
          <a:bodyPr>
            <a:normAutofit/>
          </a:bodyPr>
          <a:lstStyle/>
          <a:p>
            <a:pPr algn="ctr" eaLnBrk="1" hangingPunct="1">
              <a:defRPr/>
            </a:pPr>
            <a:r>
              <a:rPr lang="en-US" dirty="0"/>
              <a:t>Tax and Deadweight Loss with Somewhat Elastic Demand</a:t>
            </a:r>
          </a:p>
        </p:txBody>
      </p:sp>
    </p:spTree>
    <p:extLst>
      <p:ext uri="{BB962C8B-B14F-4D97-AF65-F5344CB8AC3E}">
        <p14:creationId xmlns:p14="http://schemas.microsoft.com/office/powerpoint/2010/main" val="26581259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10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1000"/>
                                        <p:tgtEl>
                                          <p:spTgt spid="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1000"/>
                                        <p:tgtEl>
                                          <p:spTgt spid="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1000"/>
                                        <p:tgtEl>
                                          <p:spTgt spid="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1000"/>
                                        <p:tgtEl>
                                          <p:spTgt spid="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down)">
                                      <p:cBhvr>
                                        <p:cTn id="32" dur="500"/>
                                        <p:tgtEl>
                                          <p:spTgt spid="1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left)">
                                      <p:cBhvr>
                                        <p:cTn id="42" dur="1000"/>
                                        <p:tgtEl>
                                          <p:spTgt spid="14"/>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1000"/>
                                        <p:tgtEl>
                                          <p:spTgt spid="15"/>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wipe(left)">
                                      <p:cBhvr>
                                        <p:cTn id="5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16801" y="3498851"/>
            <a:ext cx="1128713" cy="454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18338" y="3937001"/>
            <a:ext cx="1344612" cy="396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red.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79638" y="3519488"/>
            <a:ext cx="989012" cy="869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s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51064" y="1995488"/>
            <a:ext cx="2847975" cy="241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p1.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20876" y="3248026"/>
            <a:ext cx="1344613" cy="164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green.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008814" y="2470151"/>
            <a:ext cx="593725" cy="14843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2" descr="s2.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018338" y="1860550"/>
            <a:ext cx="2768600" cy="2590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5" name="Picture 14" descr="titles.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992439" y="4967289"/>
            <a:ext cx="6149975" cy="198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p3.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708776" y="3213101"/>
            <a:ext cx="792163" cy="1660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1690" name="Title 15"/>
          <p:cNvSpPr>
            <a:spLocks noGrp="1"/>
          </p:cNvSpPr>
          <p:nvPr>
            <p:ph type="title"/>
          </p:nvPr>
        </p:nvSpPr>
        <p:spPr>
          <a:xfrm>
            <a:off x="1981200" y="1"/>
            <a:ext cx="8229600" cy="1527175"/>
          </a:xfrm>
        </p:spPr>
        <p:txBody>
          <a:bodyPr/>
          <a:lstStyle/>
          <a:p>
            <a:pPr algn="ctr" eaLnBrk="1" hangingPunct="1"/>
            <a:r>
              <a:rPr lang="en-US" altLang="en-US" dirty="0"/>
              <a:t>Tax and Deadweight Loss with Perfectly Elastic Demand</a:t>
            </a:r>
          </a:p>
        </p:txBody>
      </p:sp>
      <p:pic>
        <p:nvPicPr>
          <p:cNvPr id="10" name="Picture 9" descr="p1.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445250" y="1868489"/>
            <a:ext cx="3341688" cy="30051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1692" name="Picture 4" descr="axes.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724026" y="2060576"/>
            <a:ext cx="8621713" cy="290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142138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1000"/>
                                        <p:tgtEl>
                                          <p:spTgt spid="1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1000"/>
                                        <p:tgtEl>
                                          <p:spTgt spid="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1000"/>
                                        <p:tgtEl>
                                          <p:spTgt spid="1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down)">
                                      <p:cBhvr>
                                        <p:cTn id="32" dur="1000"/>
                                        <p:tgtEl>
                                          <p:spTgt spid="13"/>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1000"/>
                                        <p:tgtEl>
                                          <p:spTgt spid="1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down)">
                                      <p:cBhvr>
                                        <p:cTn id="42" dur="1000"/>
                                        <p:tgtEl>
                                          <p:spTgt spid="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wipe(down)">
                                      <p:cBhvr>
                                        <p:cTn id="47" dur="1000"/>
                                        <p:tgtEl>
                                          <p:spTgt spid="12"/>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down)">
                                      <p:cBhvr>
                                        <p:cTn id="52"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yellow.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86413" y="3267075"/>
            <a:ext cx="850900" cy="896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17913" y="4140201"/>
            <a:ext cx="2000250" cy="1471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4" descr="blue.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617914" y="2565400"/>
            <a:ext cx="1931987" cy="666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617913" y="3221039"/>
            <a:ext cx="2000250" cy="942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5781" name="Picture 2"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497138" y="1100138"/>
            <a:ext cx="6646862" cy="53133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5" descr="bracket.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38325" y="3232151"/>
            <a:ext cx="1379538" cy="1012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s2.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327401" y="1736726"/>
            <a:ext cx="5059363" cy="397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1" descr="sd.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235325" y="1781176"/>
            <a:ext cx="5151438" cy="3978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e1.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341688" y="3162301"/>
            <a:ext cx="3289300" cy="3013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e2.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3327401" y="2933700"/>
            <a:ext cx="2436813" cy="3265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descr="5$.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341689" y="4062414"/>
            <a:ext cx="2276475" cy="206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5788" name="Title 13"/>
          <p:cNvSpPr>
            <a:spLocks noGrp="1"/>
          </p:cNvSpPr>
          <p:nvPr>
            <p:ph type="title"/>
          </p:nvPr>
        </p:nvSpPr>
        <p:spPr>
          <a:xfrm>
            <a:off x="1981200" y="0"/>
            <a:ext cx="8229600" cy="827088"/>
          </a:xfrm>
        </p:spPr>
        <p:txBody>
          <a:bodyPr/>
          <a:lstStyle/>
          <a:p>
            <a:pPr algn="ctr"/>
            <a:r>
              <a:rPr lang="en-US" altLang="en-US" dirty="0"/>
              <a:t>Realistic Example</a:t>
            </a:r>
          </a:p>
        </p:txBody>
      </p:sp>
    </p:spTree>
    <p:extLst>
      <p:ext uri="{BB962C8B-B14F-4D97-AF65-F5344CB8AC3E}">
        <p14:creationId xmlns:p14="http://schemas.microsoft.com/office/powerpoint/2010/main" val="14763612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1000"/>
                                        <p:tgtEl>
                                          <p:spTgt spid="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1000"/>
                                        <p:tgtEl>
                                          <p:spTgt spid="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left)">
                                      <p:cBhvr>
                                        <p:cTn id="27" dur="10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1000"/>
                                        <p:tgtEl>
                                          <p:spTgt spid="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1000"/>
                                        <p:tgtEl>
                                          <p:spTgt spid="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4"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down)">
                                      <p:cBhvr>
                                        <p:cTn id="42" dur="1000"/>
                                        <p:tgtEl>
                                          <p:spTgt spid="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4"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down)">
                                      <p:cBhvr>
                                        <p:cTn id="47" dur="1000"/>
                                        <p:tgtEl>
                                          <p:spTgt spid="1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8658" name="Picture 2" descr="FIG0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0950" y="310445"/>
            <a:ext cx="8733785" cy="61486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709203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1"/>
          <p:cNvSpPr>
            <a:spLocks noGrp="1"/>
          </p:cNvSpPr>
          <p:nvPr>
            <p:ph type="title"/>
          </p:nvPr>
        </p:nvSpPr>
        <p:spPr>
          <a:xfrm>
            <a:off x="1981200" y="1"/>
            <a:ext cx="8229600" cy="1527175"/>
          </a:xfrm>
        </p:spPr>
        <p:txBody>
          <a:bodyPr/>
          <a:lstStyle/>
          <a:p>
            <a:r>
              <a:rPr lang="en-US" altLang="en-US" dirty="0"/>
              <a:t>Excise Tax Summary</a:t>
            </a:r>
          </a:p>
        </p:txBody>
      </p:sp>
      <p:sp>
        <p:nvSpPr>
          <p:cNvPr id="37891" name="Content Placeholder 2"/>
          <p:cNvSpPr>
            <a:spLocks noGrp="1"/>
          </p:cNvSpPr>
          <p:nvPr>
            <p:ph idx="1"/>
          </p:nvPr>
        </p:nvSpPr>
        <p:spPr>
          <a:xfrm>
            <a:off x="1981200" y="1712913"/>
            <a:ext cx="8229600" cy="4895850"/>
          </a:xfrm>
        </p:spPr>
        <p:txBody>
          <a:bodyPr/>
          <a:lstStyle/>
          <a:p>
            <a:pPr marL="514350" indent="-514350">
              <a:buFont typeface="Calibri" panose="020F0502020204030204" pitchFamily="34" charset="0"/>
              <a:buAutoNum type="arabicPeriod"/>
            </a:pPr>
            <a:r>
              <a:rPr lang="en-US" altLang="en-US" sz="2800" dirty="0">
                <a:solidFill>
                  <a:srgbClr val="FF0000"/>
                </a:solidFill>
              </a:rPr>
              <a:t>A tax on a good with inelastic demand or supply generates the maximum amount of revenue.</a:t>
            </a:r>
          </a:p>
          <a:p>
            <a:pPr marL="514350" indent="-514350">
              <a:buFont typeface="Calibri" panose="020F0502020204030204" pitchFamily="34" charset="0"/>
              <a:buAutoNum type="arabicPeriod"/>
            </a:pPr>
            <a:r>
              <a:rPr lang="en-US" altLang="en-US" sz="2800" dirty="0">
                <a:solidFill>
                  <a:srgbClr val="FF0000"/>
                </a:solidFill>
              </a:rPr>
              <a:t>The deadweight loss of a tax is larger when demand and supply are more elastic.</a:t>
            </a:r>
          </a:p>
          <a:p>
            <a:pPr marL="514350" indent="-514350">
              <a:buFont typeface="Calibri" panose="020F0502020204030204" pitchFamily="34" charset="0"/>
              <a:buAutoNum type="arabicPeriod"/>
            </a:pPr>
            <a:r>
              <a:rPr lang="en-US" altLang="en-US" sz="2800" dirty="0">
                <a:solidFill>
                  <a:srgbClr val="FF0000"/>
                </a:solidFill>
              </a:rPr>
              <a:t>The incidence of a tax is determined by the relative balance between the elasticity of supply and the elasticity of demand.</a:t>
            </a:r>
          </a:p>
        </p:txBody>
      </p:sp>
    </p:spTree>
    <p:extLst>
      <p:ext uri="{BB962C8B-B14F-4D97-AF65-F5344CB8AC3E}">
        <p14:creationId xmlns:p14="http://schemas.microsoft.com/office/powerpoint/2010/main" val="1544076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37891">
                                            <p:txEl>
                                              <p:pRg st="0" end="0"/>
                                            </p:txEl>
                                          </p:spTgt>
                                        </p:tgtEl>
                                        <p:attrNameLst>
                                          <p:attrName>style.visibility</p:attrName>
                                        </p:attrNameLst>
                                      </p:cBhvr>
                                      <p:to>
                                        <p:strVal val="visible"/>
                                      </p:to>
                                    </p:set>
                                    <p:animEffect transition="in" filter="barn(inVertical)">
                                      <p:cBhvr>
                                        <p:cTn id="7" dur="500"/>
                                        <p:tgtEl>
                                          <p:spTgt spid="3789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37891">
                                            <p:txEl>
                                              <p:pRg st="1" end="1"/>
                                            </p:txEl>
                                          </p:spTgt>
                                        </p:tgtEl>
                                        <p:attrNameLst>
                                          <p:attrName>style.visibility</p:attrName>
                                        </p:attrNameLst>
                                      </p:cBhvr>
                                      <p:to>
                                        <p:strVal val="visible"/>
                                      </p:to>
                                    </p:set>
                                    <p:animEffect transition="in" filter="barn(inVertical)">
                                      <p:cBhvr>
                                        <p:cTn id="12" dur="500"/>
                                        <p:tgtEl>
                                          <p:spTgt spid="3789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37891">
                                            <p:txEl>
                                              <p:pRg st="2" end="2"/>
                                            </p:txEl>
                                          </p:spTgt>
                                        </p:tgtEl>
                                        <p:attrNameLst>
                                          <p:attrName>style.visibility</p:attrName>
                                        </p:attrNameLst>
                                      </p:cBhvr>
                                      <p:to>
                                        <p:strVal val="visible"/>
                                      </p:to>
                                    </p:set>
                                    <p:animEffect transition="in" filter="barn(inVertical)">
                                      <p:cBhvr>
                                        <p:cTn id="17" dur="500"/>
                                        <p:tgtEl>
                                          <p:spTgt spid="3789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p:cNvSpPr>
            <a:spLocks noGrp="1"/>
          </p:cNvSpPr>
          <p:nvPr>
            <p:ph type="title"/>
          </p:nvPr>
        </p:nvSpPr>
        <p:spPr>
          <a:xfrm>
            <a:off x="1981200" y="1"/>
            <a:ext cx="8229600" cy="1527175"/>
          </a:xfrm>
        </p:spPr>
        <p:txBody>
          <a:bodyPr/>
          <a:lstStyle/>
          <a:p>
            <a:r>
              <a:rPr lang="en-US" altLang="en-US" dirty="0"/>
              <a:t>Conclusion</a:t>
            </a:r>
          </a:p>
        </p:txBody>
      </p:sp>
      <p:sp>
        <p:nvSpPr>
          <p:cNvPr id="94210" name="Content Placeholder 2"/>
          <p:cNvSpPr>
            <a:spLocks noGrp="1"/>
          </p:cNvSpPr>
          <p:nvPr>
            <p:ph idx="1"/>
          </p:nvPr>
        </p:nvSpPr>
        <p:spPr>
          <a:xfrm>
            <a:off x="1981200" y="1611313"/>
            <a:ext cx="8229600" cy="5021262"/>
          </a:xfrm>
        </p:spPr>
        <p:txBody>
          <a:bodyPr/>
          <a:lstStyle/>
          <a:p>
            <a:r>
              <a:rPr lang="en-US" altLang="en-US" sz="2800" dirty="0"/>
              <a:t>Consumer and producer surplus can be used to examine any economic activity.</a:t>
            </a:r>
          </a:p>
          <a:p>
            <a:r>
              <a:rPr lang="en-US" altLang="en-US" sz="2800" dirty="0"/>
              <a:t>Unregulated markets create the largest possible total surplus.</a:t>
            </a:r>
          </a:p>
          <a:p>
            <a:r>
              <a:rPr lang="en-US" altLang="en-US" sz="2800" dirty="0"/>
              <a:t>Taxation is not a costless endeavor. The taxation of specific goods and services gives rise to deadweight loss, which results in the reduction of economic activity. </a:t>
            </a:r>
          </a:p>
        </p:txBody>
      </p:sp>
    </p:spTree>
    <p:extLst>
      <p:ext uri="{BB962C8B-B14F-4D97-AF65-F5344CB8AC3E}">
        <p14:creationId xmlns:p14="http://schemas.microsoft.com/office/powerpoint/2010/main" val="24567553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8742" y="0"/>
            <a:ext cx="9139943" cy="6858000"/>
          </a:xfrm>
          <a:prstGeom prst="rect">
            <a:avLst/>
          </a:prstGeom>
        </p:spPr>
      </p:pic>
      <p:sp>
        <p:nvSpPr>
          <p:cNvPr id="3" name="Title 2"/>
          <p:cNvSpPr>
            <a:spLocks noGrp="1"/>
          </p:cNvSpPr>
          <p:nvPr>
            <p:ph type="title"/>
          </p:nvPr>
        </p:nvSpPr>
        <p:spPr/>
        <p:txBody>
          <a:bodyPr/>
          <a:lstStyle/>
          <a:p>
            <a:r>
              <a:rPr lang="en-US" dirty="0"/>
              <a:t>Bizarre Taxes</a:t>
            </a:r>
          </a:p>
        </p:txBody>
      </p:sp>
      <p:sp>
        <p:nvSpPr>
          <p:cNvPr id="6" name="TextBox 5"/>
          <p:cNvSpPr txBox="1"/>
          <p:nvPr/>
        </p:nvSpPr>
        <p:spPr>
          <a:xfrm>
            <a:off x="462844" y="198166"/>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en-US" sz="1600" b="1" spc="70" dirty="0">
                <a:solidFill>
                  <a:srgbClr val="0A5B74"/>
                </a:solidFill>
                <a:latin typeface="Cambria"/>
                <a:ea typeface="ＭＳ Ｐゴシック" charset="0"/>
                <a:cs typeface="Cambria"/>
              </a:rPr>
              <a:t>SNAPSHOT</a:t>
            </a:r>
          </a:p>
        </p:txBody>
      </p:sp>
      <p:sp>
        <p:nvSpPr>
          <p:cNvPr id="44" name="Rounded Rectangle 43"/>
          <p:cNvSpPr/>
          <p:nvPr/>
        </p:nvSpPr>
        <p:spPr>
          <a:xfrm>
            <a:off x="8821251" y="1579819"/>
            <a:ext cx="1516549" cy="1178674"/>
          </a:xfrm>
          <a:prstGeom prst="roundRect">
            <a:avLst>
              <a:gd name="adj" fmla="val 10053"/>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43" name="TextBox 42"/>
          <p:cNvSpPr txBox="1"/>
          <p:nvPr/>
        </p:nvSpPr>
        <p:spPr>
          <a:xfrm>
            <a:off x="8973651" y="1637127"/>
            <a:ext cx="1321816" cy="1107996"/>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Marylanders are being taxed on a negative externality, which we'll cover in the next chapter. </a:t>
            </a:r>
          </a:p>
        </p:txBody>
      </p:sp>
      <p:sp>
        <p:nvSpPr>
          <p:cNvPr id="46" name="TextBox 45"/>
          <p:cNvSpPr txBox="1"/>
          <p:nvPr/>
        </p:nvSpPr>
        <p:spPr>
          <a:xfrm>
            <a:off x="2404541" y="1628889"/>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Flush Tax</a:t>
            </a:r>
          </a:p>
        </p:txBody>
      </p:sp>
      <p:sp>
        <p:nvSpPr>
          <p:cNvPr id="50" name="TextBox 49"/>
          <p:cNvSpPr txBox="1"/>
          <p:nvPr/>
        </p:nvSpPr>
        <p:spPr>
          <a:xfrm>
            <a:off x="2404540" y="2246684"/>
            <a:ext cx="3733802" cy="1384995"/>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Maryland's "Flush Tax," a fee added to sewer bills, went up from $2.50 to $5.00 a month in 2012. The tax is paid only by residents who live in the Chesapeake Bay Watershed, and it generates revenue for reducing pollution in Chesapeake Bay.</a:t>
            </a:r>
          </a:p>
        </p:txBody>
      </p:sp>
      <p:sp>
        <p:nvSpPr>
          <p:cNvPr id="51" name="TextBox 50"/>
          <p:cNvSpPr txBox="1"/>
          <p:nvPr/>
        </p:nvSpPr>
        <p:spPr>
          <a:xfrm>
            <a:off x="2404541" y="4094691"/>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Bagel Tax</a:t>
            </a:r>
          </a:p>
        </p:txBody>
      </p:sp>
      <p:sp>
        <p:nvSpPr>
          <p:cNvPr id="52" name="TextBox 51"/>
          <p:cNvSpPr txBox="1"/>
          <p:nvPr/>
        </p:nvSpPr>
        <p:spPr>
          <a:xfrm>
            <a:off x="2404540" y="4712486"/>
            <a:ext cx="3733803" cy="1615827"/>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New Yorkers love their bagels and cream cheese from delis. In the state, any bagel that has been sliced or has any form of spread on it (like cream cheese) is subject to a 9% sales tax on prepared food. Any bagel that is purchased "unaltered" is classified as unprepared and is not taxed.</a:t>
            </a:r>
          </a:p>
        </p:txBody>
      </p:sp>
      <p:pic>
        <p:nvPicPr>
          <p:cNvPr id="7" name="Picture 6" descr="MICRO_ch06_extras.png"/>
          <p:cNvPicPr>
            <a:picLocks noChangeAspect="1"/>
          </p:cNvPicPr>
          <p:nvPr/>
        </p:nvPicPr>
        <p:blipFill rotWithShape="1">
          <a:blip r:embed="rId4">
            <a:extLst>
              <a:ext uri="{28A0092B-C50C-407E-A947-70E740481C1C}">
                <a14:useLocalDpi xmlns:a14="http://schemas.microsoft.com/office/drawing/2010/main" val="0"/>
              </a:ext>
            </a:extLst>
          </a:blip>
          <a:srcRect l="7874" t="61977" r="81844" b="17282"/>
          <a:stretch/>
        </p:blipFill>
        <p:spPr>
          <a:xfrm>
            <a:off x="9166349" y="2974371"/>
            <a:ext cx="939801" cy="1422400"/>
          </a:xfrm>
          <a:prstGeom prst="rect">
            <a:avLst/>
          </a:prstGeom>
        </p:spPr>
      </p:pic>
    </p:spTree>
    <p:extLst>
      <p:ext uri="{BB962C8B-B14F-4D97-AF65-F5344CB8AC3E}">
        <p14:creationId xmlns:p14="http://schemas.microsoft.com/office/powerpoint/2010/main" val="15192026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0063" y="1"/>
            <a:ext cx="9139943" cy="6857999"/>
          </a:xfrm>
          <a:prstGeom prst="rect">
            <a:avLst/>
          </a:prstGeom>
        </p:spPr>
      </p:pic>
      <p:sp>
        <p:nvSpPr>
          <p:cNvPr id="3" name="Title 2"/>
          <p:cNvSpPr>
            <a:spLocks noGrp="1"/>
          </p:cNvSpPr>
          <p:nvPr>
            <p:ph type="title"/>
          </p:nvPr>
        </p:nvSpPr>
        <p:spPr/>
        <p:txBody>
          <a:bodyPr/>
          <a:lstStyle/>
          <a:p>
            <a:r>
              <a:rPr lang="en-US" dirty="0"/>
              <a:t>Bizarre Taxes</a:t>
            </a:r>
          </a:p>
        </p:txBody>
      </p:sp>
      <p:sp>
        <p:nvSpPr>
          <p:cNvPr id="6" name="TextBox 5"/>
          <p:cNvSpPr txBox="1"/>
          <p:nvPr/>
        </p:nvSpPr>
        <p:spPr>
          <a:xfrm>
            <a:off x="462844" y="246585"/>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en-US" sz="1600" b="1" spc="70" dirty="0">
                <a:solidFill>
                  <a:srgbClr val="0A5B74"/>
                </a:solidFill>
                <a:latin typeface="Cambria"/>
                <a:ea typeface="ＭＳ Ｐゴシック" charset="0"/>
                <a:cs typeface="Cambria"/>
              </a:rPr>
              <a:t>SNAPSHOT</a:t>
            </a:r>
          </a:p>
        </p:txBody>
      </p:sp>
      <p:sp>
        <p:nvSpPr>
          <p:cNvPr id="46" name="TextBox 45"/>
          <p:cNvSpPr txBox="1"/>
          <p:nvPr/>
        </p:nvSpPr>
        <p:spPr>
          <a:xfrm>
            <a:off x="3318928" y="1730493"/>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Playing Card Tax</a:t>
            </a:r>
          </a:p>
        </p:txBody>
      </p:sp>
      <p:sp>
        <p:nvSpPr>
          <p:cNvPr id="50" name="TextBox 49"/>
          <p:cNvSpPr txBox="1"/>
          <p:nvPr/>
        </p:nvSpPr>
        <p:spPr>
          <a:xfrm>
            <a:off x="3318928" y="2348288"/>
            <a:ext cx="3657597" cy="1615827"/>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The state of Alabama really doesn't want you playing solitaire. Buyers of playing cards are taxed ten cents per deck, while sellers must pay a $2 annual licensing fee. How much revenue does just a ten-cent tax generate? In 2011, it was almost $90,000. </a:t>
            </a:r>
          </a:p>
        </p:txBody>
      </p:sp>
      <p:sp>
        <p:nvSpPr>
          <p:cNvPr id="51" name="TextBox 50"/>
          <p:cNvSpPr txBox="1"/>
          <p:nvPr/>
        </p:nvSpPr>
        <p:spPr>
          <a:xfrm>
            <a:off x="3318928" y="4196295"/>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Tattoo Tax</a:t>
            </a:r>
          </a:p>
        </p:txBody>
      </p:sp>
      <p:sp>
        <p:nvSpPr>
          <p:cNvPr id="52" name="TextBox 51"/>
          <p:cNvSpPr txBox="1"/>
          <p:nvPr/>
        </p:nvSpPr>
        <p:spPr>
          <a:xfrm>
            <a:off x="3318927" y="4814089"/>
            <a:ext cx="3725329" cy="1154162"/>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Arkansas imposes a 6% tax on tattoos and body piercings to discourage this behavior, meaning that the people of Arkansas pay extra when getting inked or pierced.</a:t>
            </a:r>
          </a:p>
        </p:txBody>
      </p:sp>
      <p:pic>
        <p:nvPicPr>
          <p:cNvPr id="2" name="Picture 1" descr="MICRO_ch06_extras.png"/>
          <p:cNvPicPr>
            <a:picLocks noChangeAspect="1"/>
          </p:cNvPicPr>
          <p:nvPr/>
        </p:nvPicPr>
        <p:blipFill rotWithShape="1">
          <a:blip r:embed="rId4">
            <a:extLst>
              <a:ext uri="{28A0092B-C50C-407E-A947-70E740481C1C}">
                <a14:useLocalDpi xmlns:a14="http://schemas.microsoft.com/office/drawing/2010/main" val="0"/>
              </a:ext>
            </a:extLst>
          </a:blip>
          <a:srcRect l="20750" t="23334" r="65818" b="9136"/>
          <a:stretch/>
        </p:blipFill>
        <p:spPr>
          <a:xfrm>
            <a:off x="1964261" y="1880662"/>
            <a:ext cx="1227668" cy="4631267"/>
          </a:xfrm>
          <a:prstGeom prst="rect">
            <a:avLst/>
          </a:prstGeom>
        </p:spPr>
      </p:pic>
    </p:spTree>
    <p:extLst>
      <p:ext uri="{BB962C8B-B14F-4D97-AF65-F5344CB8AC3E}">
        <p14:creationId xmlns:p14="http://schemas.microsoft.com/office/powerpoint/2010/main" val="40981260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1" y="1"/>
            <a:ext cx="9139943" cy="6857999"/>
          </a:xfrm>
          <a:prstGeom prst="rect">
            <a:avLst/>
          </a:prstGeom>
        </p:spPr>
      </p:pic>
      <p:sp>
        <p:nvSpPr>
          <p:cNvPr id="3" name="Title 2"/>
          <p:cNvSpPr>
            <a:spLocks noGrp="1"/>
          </p:cNvSpPr>
          <p:nvPr>
            <p:ph type="title"/>
          </p:nvPr>
        </p:nvSpPr>
        <p:spPr/>
        <p:txBody>
          <a:bodyPr/>
          <a:lstStyle/>
          <a:p>
            <a:r>
              <a:rPr lang="en-US" dirty="0"/>
              <a:t>Bizarre Taxes</a:t>
            </a:r>
          </a:p>
        </p:txBody>
      </p:sp>
      <p:sp>
        <p:nvSpPr>
          <p:cNvPr id="6" name="TextBox 5"/>
          <p:cNvSpPr txBox="1"/>
          <p:nvPr/>
        </p:nvSpPr>
        <p:spPr>
          <a:xfrm>
            <a:off x="462844" y="247766"/>
            <a:ext cx="1778001" cy="246221"/>
          </a:xfrm>
          <a:prstGeom prst="rect">
            <a:avLst/>
          </a:prstGeom>
          <a:noFill/>
        </p:spPr>
        <p:txBody>
          <a:bodyPr wrap="square" lIns="0" tIns="0" rIns="0" bIns="0" rtlCol="0">
            <a:spAutoFit/>
          </a:bodyPr>
          <a:lstStyle/>
          <a:p>
            <a:pPr defTabSz="457200" fontAlgn="base">
              <a:spcBef>
                <a:spcPct val="0"/>
              </a:spcBef>
              <a:spcAft>
                <a:spcPct val="0"/>
              </a:spcAft>
            </a:pPr>
            <a:r>
              <a:rPr lang="en-US" sz="1600" b="1" spc="70" dirty="0">
                <a:solidFill>
                  <a:srgbClr val="0A5B74"/>
                </a:solidFill>
                <a:latin typeface="Cambria"/>
                <a:ea typeface="ＭＳ Ｐゴシック" charset="0"/>
                <a:cs typeface="Cambria"/>
              </a:rPr>
              <a:t>SNAPSHOT</a:t>
            </a:r>
          </a:p>
        </p:txBody>
      </p:sp>
      <p:sp>
        <p:nvSpPr>
          <p:cNvPr id="44" name="Rounded Rectangle 43"/>
          <p:cNvSpPr/>
          <p:nvPr/>
        </p:nvSpPr>
        <p:spPr>
          <a:xfrm>
            <a:off x="8627533" y="4604059"/>
            <a:ext cx="1710266" cy="1963657"/>
          </a:xfrm>
          <a:prstGeom prst="roundRect">
            <a:avLst>
              <a:gd name="adj" fmla="val 10053"/>
            </a:avLst>
          </a:prstGeom>
          <a:no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a:endParaRPr>
          </a:p>
        </p:txBody>
      </p:sp>
      <p:sp>
        <p:nvSpPr>
          <p:cNvPr id="43" name="TextBox 42"/>
          <p:cNvSpPr txBox="1"/>
          <p:nvPr/>
        </p:nvSpPr>
        <p:spPr>
          <a:xfrm>
            <a:off x="8737600" y="4642009"/>
            <a:ext cx="1600199" cy="1846659"/>
          </a:xfrm>
          <a:prstGeom prst="rect">
            <a:avLst/>
          </a:prstGeom>
          <a:noFill/>
        </p:spPr>
        <p:txBody>
          <a:bodyPr wrap="square" lIns="0" tIns="0" rIns="0" bIns="0" rtlCol="0">
            <a:spAutoFit/>
          </a:bodyPr>
          <a:lstStyle/>
          <a:p>
            <a:pPr defTabSz="457200" fontAlgn="base">
              <a:spcBef>
                <a:spcPct val="0"/>
              </a:spcBef>
              <a:spcAft>
                <a:spcPct val="0"/>
              </a:spcAft>
            </a:pPr>
            <a:r>
              <a:rPr lang="en-US" sz="1200" spc="50" dirty="0">
                <a:solidFill>
                  <a:prstClr val="white"/>
                </a:solidFill>
                <a:latin typeface="Cambria"/>
                <a:ea typeface="ＭＳ Ｐゴシック" charset="0"/>
                <a:cs typeface="Cambria"/>
              </a:rPr>
              <a:t>Maine produces 99% </a:t>
            </a:r>
            <a:br>
              <a:rPr lang="en-US" sz="1200" spc="50" dirty="0">
                <a:solidFill>
                  <a:prstClr val="white"/>
                </a:solidFill>
                <a:latin typeface="Cambria"/>
                <a:ea typeface="ＭＳ Ｐゴシック" charset="0"/>
                <a:cs typeface="Cambria"/>
              </a:rPr>
            </a:br>
            <a:r>
              <a:rPr lang="en-US" sz="1200" spc="50" dirty="0">
                <a:solidFill>
                  <a:prstClr val="white"/>
                </a:solidFill>
                <a:latin typeface="Cambria"/>
                <a:ea typeface="ＭＳ Ｐゴシック" charset="0"/>
                <a:cs typeface="Cambria"/>
              </a:rPr>
              <a:t>of the wild blueberries consumed in the USA, meaning that blueberry lovers have few substitutes available </a:t>
            </a:r>
            <a:br>
              <a:rPr lang="en-US" sz="1200" spc="50" dirty="0">
                <a:solidFill>
                  <a:prstClr val="white"/>
                </a:solidFill>
                <a:latin typeface="Cambria"/>
                <a:ea typeface="ＭＳ Ｐゴシック" charset="0"/>
                <a:cs typeface="Cambria"/>
              </a:rPr>
            </a:br>
            <a:r>
              <a:rPr lang="en-US" sz="1200" spc="50" dirty="0">
                <a:solidFill>
                  <a:prstClr val="white"/>
                </a:solidFill>
                <a:latin typeface="Cambria"/>
                <a:ea typeface="ＭＳ Ｐゴシック" charset="0"/>
                <a:cs typeface="Cambria"/>
              </a:rPr>
              <a:t>to avoid paying the tax and that demand is therefore inelastic. </a:t>
            </a:r>
          </a:p>
        </p:txBody>
      </p:sp>
      <p:sp>
        <p:nvSpPr>
          <p:cNvPr id="46" name="TextBox 45"/>
          <p:cNvSpPr txBox="1"/>
          <p:nvPr/>
        </p:nvSpPr>
        <p:spPr>
          <a:xfrm>
            <a:off x="2209800" y="1628889"/>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Window Tax</a:t>
            </a:r>
          </a:p>
        </p:txBody>
      </p:sp>
      <p:sp>
        <p:nvSpPr>
          <p:cNvPr id="50" name="TextBox 49"/>
          <p:cNvSpPr txBox="1"/>
          <p:nvPr/>
        </p:nvSpPr>
        <p:spPr>
          <a:xfrm>
            <a:off x="2209800" y="2246684"/>
            <a:ext cx="3657601" cy="1615827"/>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England passed a tax in 1696 targeting wealthy citizens—the more windows in one's house, the higher the tax. Many homeowners simply bricked over their windows. But they could not seal all of them, and the government did indeed collect revenue.</a:t>
            </a:r>
          </a:p>
        </p:txBody>
      </p:sp>
      <p:sp>
        <p:nvSpPr>
          <p:cNvPr id="51" name="TextBox 50"/>
          <p:cNvSpPr txBox="1"/>
          <p:nvPr/>
        </p:nvSpPr>
        <p:spPr>
          <a:xfrm>
            <a:off x="2209800" y="4094691"/>
            <a:ext cx="3852334" cy="394980"/>
          </a:xfrm>
          <a:prstGeom prst="rect">
            <a:avLst/>
          </a:prstGeom>
          <a:noFill/>
        </p:spPr>
        <p:txBody>
          <a:bodyPr wrap="square" lIns="0" tIns="0" rIns="0" bIns="0" rtlCol="0">
            <a:spAutoFit/>
          </a:bodyPr>
          <a:lstStyle/>
          <a:p>
            <a:pPr defTabSz="457200" fontAlgn="base">
              <a:lnSpc>
                <a:spcPct val="90000"/>
              </a:lnSpc>
              <a:spcBef>
                <a:spcPct val="0"/>
              </a:spcBef>
              <a:spcAft>
                <a:spcPct val="0"/>
              </a:spcAft>
            </a:pPr>
            <a:r>
              <a:rPr lang="en-US" sz="2800" spc="50" dirty="0">
                <a:solidFill>
                  <a:srgbClr val="0A5B74"/>
                </a:solidFill>
                <a:latin typeface="Cambria" panose="02040503050406030204" pitchFamily="18" charset="0"/>
                <a:ea typeface="ＭＳ Ｐゴシック" charset="0"/>
                <a:cs typeface="Rockwell"/>
              </a:rPr>
              <a:t>Blueberry Tax</a:t>
            </a:r>
          </a:p>
        </p:txBody>
      </p:sp>
      <p:sp>
        <p:nvSpPr>
          <p:cNvPr id="52" name="TextBox 51"/>
          <p:cNvSpPr txBox="1"/>
          <p:nvPr/>
        </p:nvSpPr>
        <p:spPr>
          <a:xfrm>
            <a:off x="2209799" y="4712485"/>
            <a:ext cx="3657602" cy="1384995"/>
          </a:xfrm>
          <a:prstGeom prst="rect">
            <a:avLst/>
          </a:prstGeom>
          <a:noFill/>
        </p:spPr>
        <p:txBody>
          <a:bodyPr wrap="square" lIns="0" tIns="0" rIns="0" bIns="0" rtlCol="0">
            <a:spAutoFit/>
          </a:bodyPr>
          <a:lstStyle/>
          <a:p>
            <a:pPr defTabSz="457200" fontAlgn="base">
              <a:spcBef>
                <a:spcPct val="0"/>
              </a:spcBef>
              <a:spcAft>
                <a:spcPct val="0"/>
              </a:spcAft>
            </a:pPr>
            <a:r>
              <a:rPr lang="en-US" sz="1500" spc="50" dirty="0">
                <a:solidFill>
                  <a:prstClr val="black">
                    <a:lumMod val="65000"/>
                    <a:lumOff val="35000"/>
                  </a:prstClr>
                </a:solidFill>
                <a:latin typeface="Cambria"/>
                <a:ea typeface="ＭＳ Ｐゴシック" charset="0"/>
                <a:cs typeface="Cambria"/>
              </a:rPr>
              <a:t>Maine levies a penny-and-a-half tax per pound on anyone growing, handling, processing, selling, or purchasing the state's delicious wild blueberries. The tax is an effort to make sure that the blueberries are not overharvested. </a:t>
            </a:r>
          </a:p>
        </p:txBody>
      </p:sp>
      <p:pic>
        <p:nvPicPr>
          <p:cNvPr id="7" name="Picture 6" descr="MICRO_ch06_extras.png"/>
          <p:cNvPicPr>
            <a:picLocks noChangeAspect="1"/>
          </p:cNvPicPr>
          <p:nvPr/>
        </p:nvPicPr>
        <p:blipFill rotWithShape="1">
          <a:blip r:embed="rId4">
            <a:extLst>
              <a:ext uri="{28A0092B-C50C-407E-A947-70E740481C1C}">
                <a14:useLocalDpi xmlns:a14="http://schemas.microsoft.com/office/drawing/2010/main" val="0"/>
              </a:ext>
            </a:extLst>
          </a:blip>
          <a:srcRect l="7411" t="44931" r="82307" b="40986"/>
          <a:stretch/>
        </p:blipFill>
        <p:spPr>
          <a:xfrm>
            <a:off x="9030880" y="3196092"/>
            <a:ext cx="939801" cy="965804"/>
          </a:xfrm>
          <a:prstGeom prst="rect">
            <a:avLst/>
          </a:prstGeom>
        </p:spPr>
      </p:pic>
    </p:spTree>
    <p:extLst>
      <p:ext uri="{BB962C8B-B14F-4D97-AF65-F5344CB8AC3E}">
        <p14:creationId xmlns:p14="http://schemas.microsoft.com/office/powerpoint/2010/main" val="187290429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Title 1"/>
          <p:cNvSpPr>
            <a:spLocks noGrp="1"/>
          </p:cNvSpPr>
          <p:nvPr>
            <p:ph type="title"/>
          </p:nvPr>
        </p:nvSpPr>
        <p:spPr>
          <a:xfrm>
            <a:off x="609600" y="0"/>
            <a:ext cx="10972800" cy="1527337"/>
          </a:xfrm>
        </p:spPr>
        <p:txBody>
          <a:bodyPr/>
          <a:lstStyle/>
          <a:p>
            <a:pPr eaLnBrk="1" hangingPunct="1"/>
            <a:r>
              <a:rPr lang="en-US" altLang="en-US" dirty="0"/>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t>The height of the demand curve at any quantity can be thought of as the ___________.</a:t>
            </a:r>
          </a:p>
          <a:p>
            <a:pPr marL="971550" lvl="1" indent="-514350" eaLnBrk="1" hangingPunct="1">
              <a:buFont typeface="Calibri" panose="020F0502020204030204" pitchFamily="34" charset="0"/>
              <a:buAutoNum type="alphaLcPeriod"/>
            </a:pPr>
            <a:r>
              <a:rPr lang="en-US" altLang="en-US" sz="2800" dirty="0"/>
              <a:t>willingness to buy</a:t>
            </a:r>
          </a:p>
          <a:p>
            <a:pPr marL="971550" lvl="1" indent="-514350" eaLnBrk="1" hangingPunct="1">
              <a:buFont typeface="Calibri" panose="020F0502020204030204" pitchFamily="34" charset="0"/>
              <a:buAutoNum type="alphaLcPeriod"/>
            </a:pPr>
            <a:r>
              <a:rPr lang="en-US" altLang="en-US" sz="2800" dirty="0"/>
              <a:t>willingness to sell</a:t>
            </a:r>
          </a:p>
          <a:p>
            <a:pPr marL="971550" lvl="1" indent="-514350" eaLnBrk="1" hangingPunct="1">
              <a:buFont typeface="Calibri" panose="020F0502020204030204" pitchFamily="34" charset="0"/>
              <a:buAutoNum type="alphaLcPeriod"/>
            </a:pPr>
            <a:r>
              <a:rPr lang="en-US" altLang="en-US" sz="2800" dirty="0"/>
              <a:t>consumer surplus</a:t>
            </a:r>
          </a:p>
          <a:p>
            <a:pPr marL="971550" lvl="1" indent="-514350" eaLnBrk="1" hangingPunct="1">
              <a:buFont typeface="Calibri" panose="020F0502020204030204" pitchFamily="34" charset="0"/>
              <a:buAutoNum type="alphaLcPeriod"/>
            </a:pPr>
            <a:r>
              <a:rPr lang="en-US" altLang="en-US" sz="2800" dirty="0"/>
              <a:t>producer surplus</a:t>
            </a:r>
          </a:p>
        </p:txBody>
      </p:sp>
    </p:spTree>
    <p:extLst>
      <p:ext uri="{BB962C8B-B14F-4D97-AF65-F5344CB8AC3E}">
        <p14:creationId xmlns:p14="http://schemas.microsoft.com/office/powerpoint/2010/main" val="8342856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ee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87788" y="4926014"/>
            <a:ext cx="5789612" cy="1087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red.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87788" y="1084263"/>
            <a:ext cx="5789612" cy="3852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5603" name="Picture 4" descr="axes_labels.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89250" y="1052514"/>
            <a:ext cx="6781800" cy="54117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supply_demand.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856038" y="1905000"/>
            <a:ext cx="4703762" cy="3709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 name="Picture 2" descr="ceiling.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771776" y="4819650"/>
            <a:ext cx="6899275" cy="260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descr="pe.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954339" y="3802063"/>
            <a:ext cx="3190875" cy="25765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6" descr="p.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55838" y="2562226"/>
            <a:ext cx="3001962" cy="3451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9" descr="shortage.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171950" y="4887913"/>
            <a:ext cx="3189288" cy="1511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5609" name="Title 11"/>
          <p:cNvSpPr>
            <a:spLocks noGrp="1"/>
          </p:cNvSpPr>
          <p:nvPr>
            <p:ph type="title" idx="4294967295"/>
          </p:nvPr>
        </p:nvSpPr>
        <p:spPr>
          <a:xfrm>
            <a:off x="2438400" y="1"/>
            <a:ext cx="8229600" cy="728663"/>
          </a:xfrm>
        </p:spPr>
        <p:txBody>
          <a:bodyPr/>
          <a:lstStyle/>
          <a:p>
            <a:pPr algn="ctr" eaLnBrk="1" hangingPunct="1"/>
            <a:r>
              <a:rPr lang="en-US" altLang="en-US" sz="4000" dirty="0">
                <a:cs typeface="Cambria"/>
              </a:rPr>
              <a:t>Price Ceiling in the Long Run</a:t>
            </a:r>
            <a:endParaRPr lang="en-US" altLang="en-US" sz="4000" dirty="0"/>
          </a:p>
        </p:txBody>
      </p:sp>
    </p:spTree>
    <p:extLst>
      <p:ext uri="{BB962C8B-B14F-4D97-AF65-F5344CB8AC3E}">
        <p14:creationId xmlns:p14="http://schemas.microsoft.com/office/powerpoint/2010/main" val="17079596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1000"/>
                                        <p:tgtEl>
                                          <p:spTgt spid="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1000"/>
                                        <p:tgtEl>
                                          <p:spTgt spid="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down)">
                                      <p:cBhvr>
                                        <p:cTn id="27" dur="1000"/>
                                        <p:tgtEl>
                                          <p:spTgt spid="6"/>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1000"/>
                                        <p:tgtEl>
                                          <p:spTgt spid="10"/>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down)">
                                      <p:cBhvr>
                                        <p:cTn id="3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Title 1"/>
          <p:cNvSpPr>
            <a:spLocks noGrp="1"/>
          </p:cNvSpPr>
          <p:nvPr>
            <p:ph type="title"/>
          </p:nvPr>
        </p:nvSpPr>
        <p:spPr/>
        <p:txBody>
          <a:bodyPr/>
          <a:lstStyle/>
          <a:p>
            <a:pPr eaLnBrk="1" hangingPunct="1"/>
            <a:r>
              <a:rPr lang="en-US" altLang="en-US" dirty="0"/>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t>The difference between the price the good was sold at and the minimum price the firm would have accepted for the good is called</a:t>
            </a:r>
          </a:p>
          <a:p>
            <a:pPr marL="971550" lvl="1" indent="-514350" eaLnBrk="1" hangingPunct="1">
              <a:buFont typeface="Calibri" panose="020F0502020204030204" pitchFamily="34" charset="0"/>
              <a:buAutoNum type="alphaLcPeriod"/>
            </a:pPr>
            <a:r>
              <a:rPr lang="en-US" altLang="en-US" sz="2800" dirty="0"/>
              <a:t>willingness to sell.</a:t>
            </a:r>
          </a:p>
          <a:p>
            <a:pPr marL="971550" lvl="1" indent="-514350" eaLnBrk="1" hangingPunct="1">
              <a:buFont typeface="Calibri" panose="020F0502020204030204" pitchFamily="34" charset="0"/>
              <a:buAutoNum type="alphaLcPeriod"/>
            </a:pPr>
            <a:r>
              <a:rPr lang="en-US" altLang="en-US" sz="2800" dirty="0"/>
              <a:t>product markup.</a:t>
            </a:r>
          </a:p>
          <a:p>
            <a:pPr marL="971550" lvl="1" indent="-514350" eaLnBrk="1" hangingPunct="1">
              <a:buFont typeface="Calibri" panose="020F0502020204030204" pitchFamily="34" charset="0"/>
              <a:buAutoNum type="alphaLcPeriod"/>
            </a:pPr>
            <a:r>
              <a:rPr lang="en-US" altLang="en-US" sz="2800" dirty="0"/>
              <a:t>producer surplus.</a:t>
            </a:r>
          </a:p>
          <a:p>
            <a:pPr marL="971550" lvl="1" indent="-514350" eaLnBrk="1" hangingPunct="1">
              <a:buFont typeface="Calibri" panose="020F0502020204030204" pitchFamily="34" charset="0"/>
              <a:buAutoNum type="alphaLcPeriod"/>
            </a:pPr>
            <a:r>
              <a:rPr lang="en-US" altLang="en-US" sz="2800" dirty="0"/>
              <a:t>price-cost margin.</a:t>
            </a:r>
          </a:p>
        </p:txBody>
      </p:sp>
    </p:spTree>
    <p:extLst>
      <p:ext uri="{BB962C8B-B14F-4D97-AF65-F5344CB8AC3E}">
        <p14:creationId xmlns:p14="http://schemas.microsoft.com/office/powerpoint/2010/main" val="14085209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Title 1"/>
          <p:cNvSpPr>
            <a:spLocks noGrp="1"/>
          </p:cNvSpPr>
          <p:nvPr>
            <p:ph type="title"/>
          </p:nvPr>
        </p:nvSpPr>
        <p:spPr/>
        <p:txBody>
          <a:bodyPr/>
          <a:lstStyle/>
          <a:p>
            <a:pPr eaLnBrk="1" hangingPunct="1"/>
            <a:r>
              <a:rPr lang="en-US" altLang="en-US" dirty="0"/>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t>Deadweight loss can be thought of as surplus that is transferred from producers or consumers and given to __________.</a:t>
            </a:r>
          </a:p>
          <a:p>
            <a:pPr marL="971550" lvl="1" indent="-514350" eaLnBrk="1" hangingPunct="1">
              <a:buFont typeface="Calibri" panose="020F0502020204030204" pitchFamily="34" charset="0"/>
              <a:buAutoNum type="alphaLcPeriod"/>
            </a:pPr>
            <a:r>
              <a:rPr lang="en-US" altLang="en-US" sz="2800" dirty="0"/>
              <a:t>the government</a:t>
            </a:r>
          </a:p>
          <a:p>
            <a:pPr marL="971550" lvl="1" indent="-514350" eaLnBrk="1" hangingPunct="1">
              <a:buFont typeface="Calibri" panose="020F0502020204030204" pitchFamily="34" charset="0"/>
              <a:buAutoNum type="alphaLcPeriod"/>
            </a:pPr>
            <a:r>
              <a:rPr lang="en-US" altLang="en-US" sz="2800" dirty="0"/>
              <a:t>competitors in other markets</a:t>
            </a:r>
          </a:p>
          <a:p>
            <a:pPr marL="971550" lvl="1" indent="-514350" eaLnBrk="1" hangingPunct="1">
              <a:buFont typeface="Calibri" panose="020F0502020204030204" pitchFamily="34" charset="0"/>
              <a:buAutoNum type="alphaLcPeriod"/>
            </a:pPr>
            <a:r>
              <a:rPr lang="en-US" altLang="en-US" sz="2800" dirty="0"/>
              <a:t>taxpayers</a:t>
            </a:r>
          </a:p>
          <a:p>
            <a:pPr marL="971550" lvl="1" indent="-514350" eaLnBrk="1" hangingPunct="1">
              <a:buFont typeface="Calibri" panose="020F0502020204030204" pitchFamily="34" charset="0"/>
              <a:buAutoNum type="alphaLcPeriod"/>
            </a:pPr>
            <a:r>
              <a:rPr lang="en-US" altLang="en-US" sz="2800" dirty="0"/>
              <a:t>nobody</a:t>
            </a:r>
          </a:p>
        </p:txBody>
      </p:sp>
    </p:spTree>
    <p:extLst>
      <p:ext uri="{BB962C8B-B14F-4D97-AF65-F5344CB8AC3E}">
        <p14:creationId xmlns:p14="http://schemas.microsoft.com/office/powerpoint/2010/main" val="18156526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Title 1"/>
          <p:cNvSpPr>
            <a:spLocks noGrp="1"/>
          </p:cNvSpPr>
          <p:nvPr>
            <p:ph type="title"/>
          </p:nvPr>
        </p:nvSpPr>
        <p:spPr/>
        <p:txBody>
          <a:bodyPr/>
          <a:lstStyle/>
          <a:p>
            <a:pPr eaLnBrk="1" hangingPunct="1"/>
            <a:r>
              <a:rPr lang="en-US" altLang="en-US" dirty="0"/>
              <a:t>Practice What You Know</a:t>
            </a:r>
          </a:p>
        </p:txBody>
      </p:sp>
      <p:sp>
        <p:nvSpPr>
          <p:cNvPr id="53251" name="Content Placeholder 2"/>
          <p:cNvSpPr>
            <a:spLocks noGrp="1"/>
          </p:cNvSpPr>
          <p:nvPr>
            <p:ph idx="1"/>
          </p:nvPr>
        </p:nvSpPr>
        <p:spPr/>
        <p:txBody>
          <a:bodyPr/>
          <a:lstStyle/>
          <a:p>
            <a:pPr marL="0" indent="0" eaLnBrk="1" hangingPunct="1">
              <a:buNone/>
            </a:pPr>
            <a:r>
              <a:rPr lang="en-US" altLang="en-US" sz="3200" dirty="0"/>
              <a:t>If the government wants to create tax revenues without generating any deadweight loss, what type of good should they tax?</a:t>
            </a:r>
          </a:p>
          <a:p>
            <a:pPr marL="971550" lvl="1" indent="-514350" eaLnBrk="1" hangingPunct="1">
              <a:buFont typeface="Calibri" panose="020F0502020204030204" pitchFamily="34" charset="0"/>
              <a:buAutoNum type="alphaLcPeriod"/>
            </a:pPr>
            <a:r>
              <a:rPr lang="en-US" altLang="en-US" sz="2800" dirty="0"/>
              <a:t>a good with a perfectly elastic demand</a:t>
            </a:r>
          </a:p>
          <a:p>
            <a:pPr marL="971550" lvl="1" indent="-514350" eaLnBrk="1" hangingPunct="1">
              <a:buFont typeface="Calibri" panose="020F0502020204030204" pitchFamily="34" charset="0"/>
              <a:buAutoNum type="alphaLcPeriod"/>
            </a:pPr>
            <a:r>
              <a:rPr lang="en-US" altLang="en-US" sz="2800" dirty="0"/>
              <a:t>a good with a relatively elastic demand</a:t>
            </a:r>
          </a:p>
          <a:p>
            <a:pPr marL="971550" lvl="1" indent="-514350" eaLnBrk="1" hangingPunct="1">
              <a:buFont typeface="Calibri" panose="020F0502020204030204" pitchFamily="34" charset="0"/>
              <a:buAutoNum type="alphaLcPeriod"/>
            </a:pPr>
            <a:r>
              <a:rPr lang="en-US" altLang="en-US" sz="2800" dirty="0"/>
              <a:t>a good with a perfectly inelastic demand</a:t>
            </a:r>
          </a:p>
          <a:p>
            <a:pPr marL="971550" lvl="1" indent="-514350" eaLnBrk="1" hangingPunct="1">
              <a:buFont typeface="Calibri" panose="020F0502020204030204" pitchFamily="34" charset="0"/>
              <a:buAutoNum type="alphaLcPeriod"/>
            </a:pPr>
            <a:r>
              <a:rPr lang="en-US" altLang="en-US" sz="2800" dirty="0"/>
              <a:t>a good with a relatively inelastic demand</a:t>
            </a:r>
          </a:p>
        </p:txBody>
      </p:sp>
    </p:spTree>
    <p:extLst>
      <p:ext uri="{BB962C8B-B14F-4D97-AF65-F5344CB8AC3E}">
        <p14:creationId xmlns:p14="http://schemas.microsoft.com/office/powerpoint/2010/main" val="15452108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a:t>
            </a:r>
          </a:p>
        </p:txBody>
      </p:sp>
      <p:sp>
        <p:nvSpPr>
          <p:cNvPr id="4" name="Content Placeholder 3"/>
          <p:cNvSpPr>
            <a:spLocks noGrp="1"/>
          </p:cNvSpPr>
          <p:nvPr>
            <p:ph idx="1"/>
          </p:nvPr>
        </p:nvSpPr>
        <p:spPr/>
        <p:txBody>
          <a:bodyPr/>
          <a:lstStyle/>
          <a:p>
            <a:r>
              <a:rPr lang="en-US" dirty="0"/>
              <a:t>"Principles of Economics with </a:t>
            </a:r>
            <a:r>
              <a:rPr lang="en-US" dirty="0" err="1"/>
              <a:t>Smartwork</a:t>
            </a:r>
            <a:r>
              <a:rPr lang="en-US" dirty="0"/>
              <a:t> Access (ISBN: 978-0-26314-5), 1st Edition, 2013" by </a:t>
            </a:r>
            <a:r>
              <a:rPr lang="en-US" dirty="0" err="1"/>
              <a:t>Mateer</a:t>
            </a:r>
            <a:r>
              <a:rPr lang="en-US" dirty="0"/>
              <a:t> and Coppock</a:t>
            </a:r>
          </a:p>
          <a:p>
            <a:r>
              <a:rPr lang="en-US" dirty="0"/>
              <a:t>"Economics: Custom Edition for NCSU (ISBN</a:t>
            </a:r>
            <a:r>
              <a:rPr lang="en-US"/>
              <a:t>: 9781937435202" </a:t>
            </a:r>
            <a:r>
              <a:rPr lang="en-US" dirty="0"/>
              <a:t>by David Hyman</a:t>
            </a:r>
          </a:p>
        </p:txBody>
      </p:sp>
    </p:spTree>
    <p:extLst>
      <p:ext uri="{BB962C8B-B14F-4D97-AF65-F5344CB8AC3E}">
        <p14:creationId xmlns:p14="http://schemas.microsoft.com/office/powerpoint/2010/main" val="375046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981200" y="0"/>
            <a:ext cx="9130145" cy="1527175"/>
          </a:xfrm>
        </p:spPr>
        <p:txBody>
          <a:bodyPr/>
          <a:lstStyle/>
          <a:p>
            <a:r>
              <a:rPr lang="en-US" altLang="en-US" dirty="0"/>
              <a:t>Case Study: Price Ceilings</a:t>
            </a:r>
          </a:p>
        </p:txBody>
      </p:sp>
      <p:sp>
        <p:nvSpPr>
          <p:cNvPr id="15363" name="Content Placeholder 2"/>
          <p:cNvSpPr>
            <a:spLocks noGrp="1"/>
          </p:cNvSpPr>
          <p:nvPr>
            <p:ph idx="1"/>
          </p:nvPr>
        </p:nvSpPr>
        <p:spPr>
          <a:xfrm>
            <a:off x="1981200" y="1712913"/>
            <a:ext cx="8229600" cy="2844800"/>
          </a:xfrm>
        </p:spPr>
        <p:txBody>
          <a:bodyPr/>
          <a:lstStyle/>
          <a:p>
            <a:pPr eaLnBrk="1" hangingPunct="1"/>
            <a:r>
              <a:rPr lang="en-US" altLang="en-US" sz="3200" dirty="0"/>
              <a:t>Rent control</a:t>
            </a:r>
          </a:p>
          <a:p>
            <a:pPr lvl="1" eaLnBrk="1" hangingPunct="1"/>
            <a:r>
              <a:rPr lang="en-US" altLang="en-US" sz="2800" dirty="0"/>
              <a:t>Price ceiling on apartments or housing</a:t>
            </a:r>
          </a:p>
          <a:p>
            <a:pPr eaLnBrk="1" hangingPunct="1"/>
            <a:r>
              <a:rPr lang="en-US" altLang="en-US" sz="3200" dirty="0"/>
              <a:t>Goal:</a:t>
            </a:r>
          </a:p>
          <a:p>
            <a:pPr lvl="1" eaLnBrk="1" hangingPunct="1"/>
            <a:r>
              <a:rPr lang="en-US" altLang="en-US" sz="2800" dirty="0"/>
              <a:t>Help low-income renters find affordable places to live</a:t>
            </a:r>
          </a:p>
        </p:txBody>
      </p:sp>
      <p:pic>
        <p:nvPicPr>
          <p:cNvPr id="15364" name="Picture 5" descr="G:\DirkTextbookN\Jpegs(All)\NewjpgsJuly\iStock_000018155003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5088" y="3989388"/>
            <a:ext cx="3929062" cy="26146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60403129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5363">
                                            <p:txEl>
                                              <p:pRg st="3" end="3"/>
                                            </p:txEl>
                                          </p:spTgt>
                                        </p:tgtEl>
                                        <p:attrNameLst>
                                          <p:attrName>style.visibility</p:attrName>
                                        </p:attrNameLst>
                                      </p:cBhvr>
                                      <p:to>
                                        <p:strVal val="visible"/>
                                      </p:to>
                                    </p:set>
                                    <p:animEffect transition="in" filter="barn(inVertical)">
                                      <p:cBhvr>
                                        <p:cTn id="12" dur="500"/>
                                        <p:tgtEl>
                                          <p:spTgt spid="15363">
                                            <p:txEl>
                                              <p:pRg st="3" end="3"/>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5364"/>
                                        </p:tgtEl>
                                        <p:attrNameLst>
                                          <p:attrName>style.visibility</p:attrName>
                                        </p:attrNameLst>
                                      </p:cBhvr>
                                      <p:to>
                                        <p:strVal val="visible"/>
                                      </p:to>
                                    </p:set>
                                    <p:animEffect transition="in" filter="barn(inVertical)">
                                      <p:cBhvr>
                                        <p:cTn id="15" dur="500"/>
                                        <p:tgtEl>
                                          <p:spTgt spid="15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1981200" y="1"/>
            <a:ext cx="8229600" cy="1527175"/>
          </a:xfrm>
        </p:spPr>
        <p:txBody>
          <a:bodyPr/>
          <a:lstStyle/>
          <a:p>
            <a:r>
              <a:rPr lang="en-US" altLang="en-US" dirty="0"/>
              <a:t>Rent Control</a:t>
            </a:r>
          </a:p>
        </p:txBody>
      </p:sp>
      <p:sp>
        <p:nvSpPr>
          <p:cNvPr id="16387" name="Content Placeholder 2"/>
          <p:cNvSpPr>
            <a:spLocks noGrp="1"/>
          </p:cNvSpPr>
          <p:nvPr>
            <p:ph idx="1"/>
          </p:nvPr>
        </p:nvSpPr>
        <p:spPr>
          <a:xfrm>
            <a:off x="1668464" y="1612901"/>
            <a:ext cx="7458075" cy="4951413"/>
          </a:xfrm>
        </p:spPr>
        <p:txBody>
          <a:bodyPr/>
          <a:lstStyle/>
          <a:p>
            <a:pPr eaLnBrk="1" hangingPunct="1"/>
            <a:r>
              <a:rPr lang="en-US" altLang="en-US" sz="3200" dirty="0"/>
              <a:t>Unintended consequences of rent control:</a:t>
            </a:r>
          </a:p>
          <a:p>
            <a:pPr lvl="1" eaLnBrk="1" hangingPunct="1"/>
            <a:r>
              <a:rPr lang="en-US" altLang="en-US" sz="2800" dirty="0"/>
              <a:t>Shortages (</a:t>
            </a:r>
            <a:r>
              <a:rPr lang="en-US" altLang="en-US" sz="2800" dirty="0" err="1"/>
              <a:t>Q</a:t>
            </a:r>
            <a:r>
              <a:rPr lang="en-US" altLang="en-US" sz="2800" baseline="-25000" dirty="0" err="1"/>
              <a:t>d</a:t>
            </a:r>
            <a:r>
              <a:rPr lang="en-US" altLang="en-US" sz="2800" dirty="0"/>
              <a:t> &gt; Q</a:t>
            </a:r>
            <a:r>
              <a:rPr lang="en-US" altLang="en-US" sz="2800" baseline="-25000" dirty="0"/>
              <a:t>s</a:t>
            </a:r>
            <a:r>
              <a:rPr lang="en-US" altLang="en-US" sz="2800" dirty="0"/>
              <a:t>)</a:t>
            </a:r>
          </a:p>
          <a:p>
            <a:pPr lvl="1" eaLnBrk="1" hangingPunct="1"/>
            <a:r>
              <a:rPr lang="en-US" altLang="en-US" sz="2800" dirty="0"/>
              <a:t>Decreases in long-term</a:t>
            </a:r>
            <a:br>
              <a:rPr lang="en-US" altLang="en-US" sz="2800" dirty="0"/>
            </a:br>
            <a:r>
              <a:rPr lang="en-US" altLang="en-US" sz="2800" dirty="0"/>
              <a:t>investment in the</a:t>
            </a:r>
            <a:br>
              <a:rPr lang="en-US" altLang="en-US" sz="2800" dirty="0"/>
            </a:br>
            <a:r>
              <a:rPr lang="en-US" altLang="en-US" sz="2800" dirty="0"/>
              <a:t>building of new units</a:t>
            </a:r>
          </a:p>
          <a:p>
            <a:pPr lvl="1" eaLnBrk="1" hangingPunct="1"/>
            <a:r>
              <a:rPr lang="en-US" altLang="en-US" sz="2800" dirty="0"/>
              <a:t>Reduction in quality of apartments</a:t>
            </a:r>
          </a:p>
          <a:p>
            <a:pPr lvl="1" eaLnBrk="1" hangingPunct="1"/>
            <a:r>
              <a:rPr lang="en-US" altLang="en-US" sz="2800" dirty="0"/>
              <a:t>Black markets with higher prices</a:t>
            </a:r>
          </a:p>
          <a:p>
            <a:pPr lvl="1" eaLnBrk="1" hangingPunct="1"/>
            <a:r>
              <a:rPr lang="en-US" altLang="en-US" sz="2800" dirty="0"/>
              <a:t>Landlords </a:t>
            </a:r>
            <a:r>
              <a:rPr lang="en-US" altLang="ja-JP" sz="2800" dirty="0"/>
              <a:t>"nickel and diming" tenants with fees to increase revenues</a:t>
            </a:r>
            <a:endParaRPr lang="en-US" altLang="en-US" sz="2800" dirty="0"/>
          </a:p>
        </p:txBody>
      </p:sp>
      <p:pic>
        <p:nvPicPr>
          <p:cNvPr id="16388" name="Picture 5" descr="G:\DirkTextbookN\Jpegs(All)\NewjpgsJuly\dreamstimesmall_2246517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8900" y="2179637"/>
            <a:ext cx="3771900" cy="2498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7882215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6387">
                                            <p:txEl>
                                              <p:pRg st="1" end="1"/>
                                            </p:txEl>
                                          </p:spTgt>
                                        </p:tgtEl>
                                        <p:attrNameLst>
                                          <p:attrName>style.visibility</p:attrName>
                                        </p:attrNameLst>
                                      </p:cBhvr>
                                      <p:to>
                                        <p:strVal val="visible"/>
                                      </p:to>
                                    </p:set>
                                    <p:animEffect transition="in" filter="barn(inVertical)">
                                      <p:cBhvr>
                                        <p:cTn id="7" dur="500"/>
                                        <p:tgtEl>
                                          <p:spTgt spid="1638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6387">
                                            <p:txEl>
                                              <p:pRg st="2" end="2"/>
                                            </p:txEl>
                                          </p:spTgt>
                                        </p:tgtEl>
                                        <p:attrNameLst>
                                          <p:attrName>style.visibility</p:attrName>
                                        </p:attrNameLst>
                                      </p:cBhvr>
                                      <p:to>
                                        <p:strVal val="visible"/>
                                      </p:to>
                                    </p:set>
                                    <p:animEffect transition="in" filter="barn(inVertical)">
                                      <p:cBhvr>
                                        <p:cTn id="10" dur="500"/>
                                        <p:tgtEl>
                                          <p:spTgt spid="1638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6387">
                                            <p:txEl>
                                              <p:pRg st="3" end="3"/>
                                            </p:txEl>
                                          </p:spTgt>
                                        </p:tgtEl>
                                        <p:attrNameLst>
                                          <p:attrName>style.visibility</p:attrName>
                                        </p:attrNameLst>
                                      </p:cBhvr>
                                      <p:to>
                                        <p:strVal val="visible"/>
                                      </p:to>
                                    </p:set>
                                    <p:animEffect transition="in" filter="barn(inVertical)">
                                      <p:cBhvr>
                                        <p:cTn id="13" dur="500"/>
                                        <p:tgtEl>
                                          <p:spTgt spid="16387">
                                            <p:txEl>
                                              <p:pRg st="3" end="3"/>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6387">
                                            <p:txEl>
                                              <p:pRg st="4" end="4"/>
                                            </p:txEl>
                                          </p:spTgt>
                                        </p:tgtEl>
                                        <p:attrNameLst>
                                          <p:attrName>style.visibility</p:attrName>
                                        </p:attrNameLst>
                                      </p:cBhvr>
                                      <p:to>
                                        <p:strVal val="visible"/>
                                      </p:to>
                                    </p:set>
                                    <p:animEffect transition="in" filter="barn(inVertical)">
                                      <p:cBhvr>
                                        <p:cTn id="16" dur="500"/>
                                        <p:tgtEl>
                                          <p:spTgt spid="16387">
                                            <p:txEl>
                                              <p:pRg st="4" end="4"/>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6387">
                                            <p:txEl>
                                              <p:pRg st="5" end="5"/>
                                            </p:txEl>
                                          </p:spTgt>
                                        </p:tgtEl>
                                        <p:attrNameLst>
                                          <p:attrName>style.visibility</p:attrName>
                                        </p:attrNameLst>
                                      </p:cBhvr>
                                      <p:to>
                                        <p:strVal val="visible"/>
                                      </p:to>
                                    </p:set>
                                    <p:animEffect transition="in" filter="barn(inVertical)">
                                      <p:cBhvr>
                                        <p:cTn id="19" dur="500"/>
                                        <p:tgtEl>
                                          <p:spTgt spid="16387">
                                            <p:txEl>
                                              <p:pRg st="5" end="5"/>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16388"/>
                                        </p:tgtEl>
                                        <p:attrNameLst>
                                          <p:attrName>style.visibility</p:attrName>
                                        </p:attrNameLst>
                                      </p:cBhvr>
                                      <p:to>
                                        <p:strVal val="visible"/>
                                      </p:to>
                                    </p:set>
                                    <p:animEffect transition="in" filter="barn(inVertical)">
                                      <p:cBhvr>
                                        <p:cTn id="22" dur="500"/>
                                        <p:tgtEl>
                                          <p:spTgt spid="163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0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2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3.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4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1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16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7.xml><?xml version="1.0" encoding="utf-8"?>
<a:theme xmlns:a="http://schemas.openxmlformats.org/drawingml/2006/main" name="17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18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9.xml><?xml version="1.0" encoding="utf-8"?>
<a:theme xmlns:a="http://schemas.openxmlformats.org/drawingml/2006/main" name="19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0.xml><?xml version="1.0" encoding="utf-8"?>
<a:theme xmlns:a="http://schemas.openxmlformats.org/drawingml/2006/main" name="21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2.xml><?xml version="1.0" encoding="utf-8"?>
<a:theme xmlns:a="http://schemas.openxmlformats.org/drawingml/2006/main" name="22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3.xml><?xml version="1.0" encoding="utf-8"?>
<a:theme xmlns:a="http://schemas.openxmlformats.org/drawingml/2006/main" name="23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4.xml><?xml version="1.0" encoding="utf-8"?>
<a:theme xmlns:a="http://schemas.openxmlformats.org/drawingml/2006/main" name="24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5.xml><?xml version="1.0" encoding="utf-8"?>
<a:theme xmlns:a="http://schemas.openxmlformats.org/drawingml/2006/main" name="25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26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4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7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8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398</TotalTime>
  <Words>10544</Words>
  <Application>Microsoft Macintosh PowerPoint</Application>
  <PresentationFormat>Widescreen</PresentationFormat>
  <Paragraphs>683</Paragraphs>
  <Slides>73</Slides>
  <Notes>64</Notes>
  <HiddenSlides>0</HiddenSlides>
  <MMClips>0</MMClips>
  <ScaleCrop>false</ScaleCrop>
  <HeadingPairs>
    <vt:vector size="6" baseType="variant">
      <vt:variant>
        <vt:lpstr>Fonts Used</vt:lpstr>
      </vt:variant>
      <vt:variant>
        <vt:i4>4</vt:i4>
      </vt:variant>
      <vt:variant>
        <vt:lpstr>Theme</vt:lpstr>
      </vt:variant>
      <vt:variant>
        <vt:i4>26</vt:i4>
      </vt:variant>
      <vt:variant>
        <vt:lpstr>Slide Titles</vt:lpstr>
      </vt:variant>
      <vt:variant>
        <vt:i4>73</vt:i4>
      </vt:variant>
    </vt:vector>
  </HeadingPairs>
  <TitlesOfParts>
    <vt:vector size="103" baseType="lpstr">
      <vt:lpstr>Arial</vt:lpstr>
      <vt:lpstr>Calibri</vt:lpstr>
      <vt:lpstr>Cambria</vt:lpstr>
      <vt:lpstr>Helvetica Neue</vt:lpstr>
      <vt:lpstr>1_Office Theme</vt:lpstr>
      <vt:lpstr>2_Office Theme</vt:lpstr>
      <vt:lpstr>3_Office Theme</vt:lpstr>
      <vt:lpstr>4_Office Theme</vt:lpstr>
      <vt:lpstr>5_Office Theme</vt:lpstr>
      <vt:lpstr>6_Office Theme</vt:lpstr>
      <vt:lpstr>7_Office Theme</vt:lpstr>
      <vt:lpstr>8_Office Theme</vt:lpstr>
      <vt:lpstr>9_Office Theme</vt:lpstr>
      <vt:lpstr>10_Office Theme</vt:lpstr>
      <vt:lpstr>11_Office Theme</vt:lpstr>
      <vt:lpstr>12_Office Theme</vt:lpstr>
      <vt:lpstr>13_Office Theme</vt:lpstr>
      <vt:lpstr>14_Office Theme</vt:lpstr>
      <vt:lpstr>15_Office Theme</vt:lpstr>
      <vt:lpstr>16_Office Theme</vt:lpstr>
      <vt:lpstr>17_Office Theme</vt:lpstr>
      <vt:lpstr>18_Office Theme</vt:lpstr>
      <vt:lpstr>19_Office Theme</vt:lpstr>
      <vt:lpstr>21_Office Theme</vt:lpstr>
      <vt:lpstr>Office Theme</vt:lpstr>
      <vt:lpstr>22_Office Theme</vt:lpstr>
      <vt:lpstr>23_Office Theme</vt:lpstr>
      <vt:lpstr>24_Office Theme</vt:lpstr>
      <vt:lpstr>25_Office Theme</vt:lpstr>
      <vt:lpstr>26_Office Theme</vt:lpstr>
      <vt:lpstr>Economics</vt:lpstr>
      <vt:lpstr>Topics of Week #5</vt:lpstr>
      <vt:lpstr>What Are Price Controls?</vt:lpstr>
      <vt:lpstr>Non-binding Price Ceiling</vt:lpstr>
      <vt:lpstr>Binding Price Ceiling</vt:lpstr>
      <vt:lpstr>PowerPoint Presentation</vt:lpstr>
      <vt:lpstr>Price Ceiling in the Long Run</vt:lpstr>
      <vt:lpstr>Case Study: Price Ceilings</vt:lpstr>
      <vt:lpstr>Rent Control</vt:lpstr>
      <vt:lpstr>Rent Control</vt:lpstr>
      <vt:lpstr>Rent Control in the  Short Run and Long Run</vt:lpstr>
      <vt:lpstr>Rent Control and the Rich</vt:lpstr>
      <vt:lpstr>Price Floors</vt:lpstr>
      <vt:lpstr>Non-binding Price Floor</vt:lpstr>
      <vt:lpstr>Binding Price Floor</vt:lpstr>
      <vt:lpstr>PowerPoint Presentation</vt:lpstr>
      <vt:lpstr>Price Floor in the Long Run</vt:lpstr>
      <vt:lpstr>Case Study: Minimum Wage</vt:lpstr>
      <vt:lpstr>Labor Markets</vt:lpstr>
      <vt:lpstr>Labor Markets</vt:lpstr>
      <vt:lpstr>Non-binding Minimum Wage</vt:lpstr>
      <vt:lpstr>Minimum Wage in the  Short Run and Long Run</vt:lpstr>
      <vt:lpstr>Minimum Wage</vt:lpstr>
      <vt:lpstr>Minimum Wage: Always the Same?</vt:lpstr>
      <vt:lpstr>Politics and Minimum Wage</vt:lpstr>
      <vt:lpstr>Remembering Price Controls</vt:lpstr>
      <vt:lpstr>Summary</vt:lpstr>
      <vt:lpstr>Summary</vt:lpstr>
      <vt:lpstr>Practice What You Know</vt:lpstr>
      <vt:lpstr>Practice What You Know</vt:lpstr>
      <vt:lpstr>Practice What You Know</vt:lpstr>
      <vt:lpstr>Practice What You Know</vt:lpstr>
      <vt:lpstr>Practice What You Know</vt:lpstr>
      <vt:lpstr>Consumer and Producer Surplus</vt:lpstr>
      <vt:lpstr>Consumer Surplus</vt:lpstr>
      <vt:lpstr>PowerPoint Presentation</vt:lpstr>
      <vt:lpstr>Consumer Surplus</vt:lpstr>
      <vt:lpstr>PowerPoint Presentation</vt:lpstr>
      <vt:lpstr>Consumer Surplus, Graphically</vt:lpstr>
      <vt:lpstr>Consumer Surplus, Graphically</vt:lpstr>
      <vt:lpstr>Producer Surplus</vt:lpstr>
      <vt:lpstr>Producer Surplus</vt:lpstr>
      <vt:lpstr>Using Supply to Illustrate Producer Surplus</vt:lpstr>
      <vt:lpstr>Producer Surplus: Graphically</vt:lpstr>
      <vt:lpstr>Producer Surplus: Graphically</vt:lpstr>
      <vt:lpstr>Economics in Bourne Identity</vt:lpstr>
      <vt:lpstr>Economics in Just Go With It</vt:lpstr>
      <vt:lpstr>Consumer and Producer Surplus</vt:lpstr>
      <vt:lpstr>Consumer and Producer Surplus</vt:lpstr>
      <vt:lpstr>Market Efficiency</vt:lpstr>
      <vt:lpstr>CS and PS for a Gallon of Milk</vt:lpstr>
      <vt:lpstr>Taxation, Welfare, and Deadweight Loss</vt:lpstr>
      <vt:lpstr>Tax on Buyers</vt:lpstr>
      <vt:lpstr>Tax on Sellers</vt:lpstr>
      <vt:lpstr>End Result</vt:lpstr>
      <vt:lpstr>Deadweight Loss</vt:lpstr>
      <vt:lpstr>Deadweight Loss, Graphically</vt:lpstr>
      <vt:lpstr>Tax and Deadweight Loss with Inelastic Demand</vt:lpstr>
      <vt:lpstr>Tax and Deadweight Loss with Perfectly Inelastic Demand</vt:lpstr>
      <vt:lpstr>Tax and Deadweight Loss with Somewhat Elastic Demand</vt:lpstr>
      <vt:lpstr>Tax and Deadweight Loss with Perfectly Elastic Demand</vt:lpstr>
      <vt:lpstr>Realistic Example</vt:lpstr>
      <vt:lpstr>PowerPoint Presentation</vt:lpstr>
      <vt:lpstr>Excise Tax Summary</vt:lpstr>
      <vt:lpstr>Conclusion</vt:lpstr>
      <vt:lpstr>Bizarre Taxes</vt:lpstr>
      <vt:lpstr>Bizarre Taxes</vt:lpstr>
      <vt:lpstr>Bizarre Taxes</vt:lpstr>
      <vt:lpstr>Practice What You Know</vt:lpstr>
      <vt:lpstr>Practice What You Know</vt:lpstr>
      <vt:lpstr>Practice What You Know</vt:lpstr>
      <vt:lpstr>Practice What You Know</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Consumer and Producer Surplus</dc:title>
  <dc:creator>Omer Kara</dc:creator>
  <cp:lastModifiedBy>Omer Kara</cp:lastModifiedBy>
  <cp:revision>97</cp:revision>
  <dcterms:created xsi:type="dcterms:W3CDTF">2014-08-10T01:34:19Z</dcterms:created>
  <dcterms:modified xsi:type="dcterms:W3CDTF">2023-11-06T10:50:59Z</dcterms:modified>
</cp:coreProperties>
</file>

<file path=docProps/thumbnail.jpeg>
</file>